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3.png" ContentType="image/png"/>
  <Override PartName="/ppt/media/image92.png" ContentType="image/png"/>
  <Override PartName="/ppt/media/image90.png" ContentType="image/png"/>
  <Override PartName="/ppt/media/image88.png" ContentType="image/png"/>
  <Override PartName="/ppt/media/image84.jpeg" ContentType="image/jpeg"/>
  <Override PartName="/ppt/media/image81.png" ContentType="image/png"/>
  <Override PartName="/ppt/media/image80.png" ContentType="image/png"/>
  <Override PartName="/ppt/media/image35.jpeg" ContentType="image/jpeg"/>
  <Override PartName="/ppt/media/image44.tif" ContentType="image/tiff"/>
  <Override PartName="/ppt/media/image69.tif" ContentType="image/tiff"/>
  <Override PartName="/ppt/media/image34.jpeg" ContentType="image/jpeg"/>
  <Override PartName="/ppt/media/image59.tif" ContentType="image/tiff"/>
  <Override PartName="/ppt/media/image31.jpeg" ContentType="image/jpeg"/>
  <Override PartName="/ppt/media/image29.tif" ContentType="image/tiff"/>
  <Override PartName="/ppt/media/image64.jpeg" ContentType="image/jpeg"/>
  <Override PartName="/ppt/media/image30.jpeg" ContentType="image/jpeg"/>
  <Override PartName="/ppt/media/image19.tif" ContentType="image/tiff"/>
  <Override PartName="/ppt/media/image63.jpeg" ContentType="image/jpeg"/>
  <Override PartName="/ppt/media/image9.tif" ContentType="image/tiff"/>
  <Override PartName="/ppt/media/image37.jpeg" ContentType="image/jpeg"/>
  <Override PartName="/ppt/media/image7.tif" ContentType="image/tiff"/>
  <Override PartName="/ppt/media/image87.png" ContentType="image/png"/>
  <Override PartName="/ppt/media/image6.png" ContentType="image/png"/>
  <Override PartName="/ppt/media/image85.png" ContentType="image/png"/>
  <Override PartName="/ppt/media/image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40.jpeg" ContentType="image/jpeg"/>
  <Override PartName="/ppt/media/image2.png" ContentType="image/png"/>
  <Override PartName="/ppt/media/image62.jpeg" ContentType="image/jpeg"/>
  <Override PartName="/ppt/media/image89.png" ContentType="image/png"/>
  <Override PartName="/ppt/media/image83.jpeg" ContentType="image/jpeg"/>
  <Override PartName="/ppt/media/image8.png" ContentType="image/png"/>
  <Override PartName="/ppt/media/image13.jpeg" ContentType="image/jpeg"/>
  <Override PartName="/ppt/media/image27.tif" ContentType="image/tiff"/>
  <Override PartName="/ppt/media/image12.jpeg" ContentType="image/jpeg"/>
  <Override PartName="/ppt/media/image17.tif" ContentType="image/tiff"/>
  <Override PartName="/ppt/media/image45.jpeg" ContentType="image/jpeg"/>
  <Override PartName="/ppt/media/image36.tif" ContentType="image/tiff"/>
  <Override PartName="/ppt/media/image11.tif" ContentType="image/tiff"/>
  <Override PartName="/ppt/media/image58.jpeg" ContentType="image/jpeg"/>
  <Override PartName="/ppt/media/image33.tif" ContentType="image/tiff"/>
  <Override PartName="/ppt/media/image32.tif" ContentType="image/tiff"/>
  <Override PartName="/ppt/media/image28.tif" ContentType="image/tiff"/>
  <Override PartName="/ppt/media/image26.tif" ContentType="image/tiff"/>
  <Override PartName="/ppt/media/image57.jpeg" ContentType="image/jpeg"/>
  <Override PartName="/ppt/media/image25.tif" ContentType="image/tiff"/>
  <Override PartName="/ppt/media/image39.jpeg" ContentType="image/jpeg"/>
  <Override PartName="/ppt/media/image49.tif" ContentType="image/tiff"/>
  <Override PartName="/ppt/media/image23.tif" ContentType="image/tiff"/>
  <Override PartName="/ppt/media/image22.tif" ContentType="image/tiff"/>
  <Override PartName="/ppt/media/image48.jpeg" ContentType="image/jpeg"/>
  <Override PartName="/ppt/media/image21.tif" ContentType="image/tiff"/>
  <Override PartName="/ppt/media/image20.tif" ContentType="image/tiff"/>
  <Override PartName="/ppt/media/image18.tif" ContentType="image/tiff"/>
  <Override PartName="/ppt/media/image41.jpeg" ContentType="image/jpeg"/>
  <Override PartName="/ppt/media/image10.tif" ContentType="image/tiff"/>
  <Override PartName="/ppt/media/image46.jpeg" ContentType="image/jpeg"/>
  <Override PartName="/ppt/media/image14.tif" ContentType="image/tiff"/>
  <Override PartName="/ppt/media/image79.jpeg" ContentType="image/jpeg"/>
  <Override PartName="/ppt/media/image65.jpeg" ContentType="image/jpeg"/>
  <Override PartName="/ppt/media/image15.tif" ContentType="image/tiff"/>
  <Override PartName="/ppt/media/image16.tif" ContentType="image/tiff"/>
  <Override PartName="/ppt/media/image42.jpeg" ContentType="image/jpeg"/>
  <Override PartName="/ppt/media/image56.jpeg" ContentType="image/jpeg"/>
  <Override PartName="/ppt/media/image38.tif" ContentType="image/tiff"/>
  <Override PartName="/ppt/media/image43.tif" ContentType="image/tiff"/>
  <Override PartName="/ppt/media/image68.tif" ContentType="image/tiff"/>
  <Override PartName="/ppt/media/image24.tif" ContentType="image/tiff"/>
  <Override PartName="/ppt/media/image47.jpeg" ContentType="image/jpeg"/>
  <Override PartName="/ppt/media/image50.png" ContentType="image/png"/>
  <Override PartName="/ppt/media/image75.png" ContentType="image/png"/>
  <Override PartName="/ppt/media/image53.tif" ContentType="image/tiff"/>
  <Override PartName="/ppt/media/image66.gif" ContentType="image/gif"/>
  <Override PartName="/ppt/media/image54.jpeg" ContentType="image/jpeg"/>
  <Override PartName="/ppt/media/image55.jpeg" ContentType="image/jpeg"/>
  <Override PartName="/ppt/media/image86.png" ContentType="image/png"/>
  <Override PartName="/ppt/media/image5.png" ContentType="image/png"/>
  <Override PartName="/ppt/media/image60.tif" ContentType="image/tiff"/>
  <Override PartName="/ppt/media/image91.png" ContentType="image/png"/>
  <Override PartName="/ppt/media/image61.jpeg" ContentType="image/jpeg"/>
  <Override PartName="/ppt/media/image72.png" ContentType="image/png"/>
  <Override PartName="/ppt/media/image67.tif" ContentType="image/tiff"/>
  <Override PartName="/ppt/media/image70.png" ContentType="image/png"/>
  <Override PartName="/ppt/media/image71.png" ContentType="image/png"/>
  <Override PartName="/ppt/media/image73.png" ContentType="image/png"/>
  <Override PartName="/ppt/media/image74.png" ContentType="image/png"/>
  <Override PartName="/ppt/media/image76.png" ContentType="image/png"/>
  <Override PartName="/ppt/media/image51.tif" ContentType="image/tiff"/>
  <Override PartName="/ppt/media/image77.png" ContentType="image/png"/>
  <Override PartName="/ppt/media/image52.tif" ContentType="image/tiff"/>
  <Override PartName="/ppt/media/image78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69.xml" ContentType="application/vnd.openxmlformats-officedocument.presentationml.slide+xml"/>
  <Override PartName="/ppt/slides/slide44.xml" ContentType="application/vnd.openxmlformats-officedocument.presentationml.slide+xml"/>
  <Override PartName="/ppt/slides/slide68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42.xml" ContentType="application/vnd.openxmlformats-officedocument.presentationml.slide+xml"/>
  <Override PartName="/ppt/slides/slide66.xml" ContentType="application/vnd.openxmlformats-officedocument.presentationml.slide+xml"/>
  <Override PartName="/ppt/slides/slide41.xml" ContentType="application/vnd.openxmlformats-officedocument.presentationml.slide+xml"/>
  <Override PartName="/ppt/slides/slide65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71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70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653760"/>
            <a:ext cx="9144000" cy="360"/>
          </a:xfrm>
          <a:prstGeom prst="line">
            <a:avLst/>
          </a:prstGeom>
          <a:ln w="4140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-5760" y="6410160"/>
            <a:ext cx="9154080" cy="45612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533520" y="6531480"/>
            <a:ext cx="2785680" cy="211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Arial"/>
              </a:rPr>
              <a:t>© 2016 | Coding Boot Camp - All Rights Reserved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5232240" y="6411600"/>
            <a:ext cx="3916080" cy="485280"/>
            <a:chOff x="5232240" y="6411600"/>
            <a:chExt cx="3916080" cy="485280"/>
          </a:xfrm>
        </p:grpSpPr>
        <p:pic>
          <p:nvPicPr>
            <p:cNvPr id="4" name="image1.png" descr=""/>
            <p:cNvPicPr/>
            <p:nvPr/>
          </p:nvPicPr>
          <p:blipFill>
            <a:blip r:embed="rId2"/>
            <a:srcRect l="39424" t="0" r="0" b="0"/>
            <a:stretch/>
          </p:blipFill>
          <p:spPr>
            <a:xfrm>
              <a:off x="5635080" y="6411600"/>
              <a:ext cx="3513240" cy="485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" name="image1.png" descr=""/>
            <p:cNvPicPr/>
            <p:nvPr/>
          </p:nvPicPr>
          <p:blipFill>
            <a:blip r:embed="rId3"/>
            <a:srcRect l="0" t="0" r="92684" b="0"/>
            <a:stretch/>
          </p:blipFill>
          <p:spPr>
            <a:xfrm>
              <a:off x="5232240" y="6411600"/>
              <a:ext cx="418680" cy="48528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6" name="CustomShape 5"/>
          <p:cNvSpPr/>
          <p:nvPr/>
        </p:nvSpPr>
        <p:spPr>
          <a:xfrm>
            <a:off x="0" y="0"/>
            <a:ext cx="9142200" cy="6856200"/>
          </a:xfrm>
          <a:prstGeom prst="rect">
            <a:avLst/>
          </a:prstGeom>
          <a:solidFill>
            <a:srgbClr val="1d1a36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6"/>
          <p:cNvSpPr/>
          <p:nvPr/>
        </p:nvSpPr>
        <p:spPr>
          <a:xfrm>
            <a:off x="426960" y="3737520"/>
            <a:ext cx="6334200" cy="324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7"/>
          <p:cNvSpPr/>
          <p:nvPr/>
        </p:nvSpPr>
        <p:spPr>
          <a:xfrm>
            <a:off x="426960" y="4019040"/>
            <a:ext cx="3533760" cy="338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>
            <a:normAutofit/>
          </a:bodyPr>
          <a:p>
            <a:pPr>
              <a:lnSpc>
                <a:spcPct val="100000"/>
              </a:lnSpc>
            </a:pPr>
            <a:r>
              <a:rPr b="1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The Coding Bootcamp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0" y="653760"/>
            <a:ext cx="9144000" cy="360"/>
          </a:xfrm>
          <a:prstGeom prst="line">
            <a:avLst/>
          </a:prstGeom>
          <a:ln w="4140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2" hidden="1"/>
          <p:cNvSpPr/>
          <p:nvPr/>
        </p:nvSpPr>
        <p:spPr>
          <a:xfrm>
            <a:off x="-5760" y="6410160"/>
            <a:ext cx="9154080" cy="45612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3" hidden="1"/>
          <p:cNvSpPr/>
          <p:nvPr/>
        </p:nvSpPr>
        <p:spPr>
          <a:xfrm>
            <a:off x="533520" y="6531480"/>
            <a:ext cx="2785680" cy="211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Arial"/>
              </a:rPr>
              <a:t>© 2016 | Coding Boot Camp - All Rights Reserved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50" name="Group 4"/>
          <p:cNvGrpSpPr/>
          <p:nvPr/>
        </p:nvGrpSpPr>
        <p:grpSpPr>
          <a:xfrm>
            <a:off x="5232240" y="6411600"/>
            <a:ext cx="3916080" cy="485280"/>
            <a:chOff x="5232240" y="6411600"/>
            <a:chExt cx="3916080" cy="485280"/>
          </a:xfrm>
        </p:grpSpPr>
        <p:pic>
          <p:nvPicPr>
            <p:cNvPr id="51" name="image1.png" descr=""/>
            <p:cNvPicPr/>
            <p:nvPr/>
          </p:nvPicPr>
          <p:blipFill>
            <a:blip r:embed="rId2"/>
            <a:srcRect l="39424" t="0" r="0" b="0"/>
            <a:stretch/>
          </p:blipFill>
          <p:spPr>
            <a:xfrm>
              <a:off x="5635080" y="6411600"/>
              <a:ext cx="3513240" cy="485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52" name="image1.png" descr=""/>
            <p:cNvPicPr/>
            <p:nvPr/>
          </p:nvPicPr>
          <p:blipFill>
            <a:blip r:embed="rId3"/>
            <a:srcRect l="0" t="0" r="92684" b="0"/>
            <a:stretch/>
          </p:blipFill>
          <p:spPr>
            <a:xfrm>
              <a:off x="5232240" y="6411600"/>
              <a:ext cx="418680" cy="48528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53" name="CustomShape 5"/>
          <p:cNvSpPr/>
          <p:nvPr/>
        </p:nvSpPr>
        <p:spPr>
          <a:xfrm>
            <a:off x="0" y="6418800"/>
            <a:ext cx="9154080" cy="456120"/>
          </a:xfrm>
          <a:prstGeom prst="rect">
            <a:avLst/>
          </a:prstGeom>
          <a:solidFill>
            <a:srgbClr val="1d1a3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Line 6"/>
          <p:cNvSpPr/>
          <p:nvPr/>
        </p:nvSpPr>
        <p:spPr>
          <a:xfrm>
            <a:off x="0" y="653760"/>
            <a:ext cx="9144000" cy="360"/>
          </a:xfrm>
          <a:prstGeom prst="line">
            <a:avLst/>
          </a:prstGeom>
          <a:ln w="41400">
            <a:solidFill>
              <a:srgbClr val="c8323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Line 1"/>
          <p:cNvSpPr/>
          <p:nvPr/>
        </p:nvSpPr>
        <p:spPr>
          <a:xfrm>
            <a:off x="0" y="653760"/>
            <a:ext cx="9144000" cy="360"/>
          </a:xfrm>
          <a:prstGeom prst="line">
            <a:avLst/>
          </a:prstGeom>
          <a:ln w="41400">
            <a:solidFill>
              <a:srgbClr val="26262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 hidden="1"/>
          <p:cNvSpPr/>
          <p:nvPr/>
        </p:nvSpPr>
        <p:spPr>
          <a:xfrm>
            <a:off x="-5760" y="6410160"/>
            <a:ext cx="9154080" cy="456120"/>
          </a:xfrm>
          <a:prstGeom prst="rect">
            <a:avLst/>
          </a:prstGeom>
          <a:solidFill>
            <a:srgbClr val="26262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3" hidden="1"/>
          <p:cNvSpPr/>
          <p:nvPr/>
        </p:nvSpPr>
        <p:spPr>
          <a:xfrm>
            <a:off x="533520" y="6531480"/>
            <a:ext cx="2785680" cy="211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Arial"/>
              </a:rPr>
              <a:t>© 2016 | Coding Boot Camp - All Rights Reserved</a:t>
            </a:r>
            <a:endParaRPr b="0" lang="en-US" sz="800" spc="-1" strike="noStrike">
              <a:latin typeface="Arial"/>
            </a:endParaRPr>
          </a:p>
        </p:txBody>
      </p:sp>
      <p:grpSp>
        <p:nvGrpSpPr>
          <p:cNvPr id="96" name="Group 4"/>
          <p:cNvGrpSpPr/>
          <p:nvPr/>
        </p:nvGrpSpPr>
        <p:grpSpPr>
          <a:xfrm>
            <a:off x="5232240" y="6411600"/>
            <a:ext cx="3916080" cy="485280"/>
            <a:chOff x="5232240" y="6411600"/>
            <a:chExt cx="3916080" cy="485280"/>
          </a:xfrm>
        </p:grpSpPr>
        <p:pic>
          <p:nvPicPr>
            <p:cNvPr id="97" name="image1.png" descr=""/>
            <p:cNvPicPr/>
            <p:nvPr/>
          </p:nvPicPr>
          <p:blipFill>
            <a:blip r:embed="rId2"/>
            <a:srcRect l="39424" t="0" r="0" b="0"/>
            <a:stretch/>
          </p:blipFill>
          <p:spPr>
            <a:xfrm>
              <a:off x="5635080" y="6411600"/>
              <a:ext cx="3513240" cy="485280"/>
            </a:xfrm>
            <a:prstGeom prst="rect">
              <a:avLst/>
            </a:prstGeom>
            <a:ln w="12600">
              <a:noFill/>
            </a:ln>
          </p:spPr>
        </p:pic>
        <p:pic>
          <p:nvPicPr>
            <p:cNvPr id="98" name="image1.png" descr=""/>
            <p:cNvPicPr/>
            <p:nvPr/>
          </p:nvPicPr>
          <p:blipFill>
            <a:blip r:embed="rId3"/>
            <a:srcRect l="0" t="0" r="92684" b="0"/>
            <a:stretch/>
          </p:blipFill>
          <p:spPr>
            <a:xfrm>
              <a:off x="5232240" y="6411600"/>
              <a:ext cx="418680" cy="485280"/>
            </a:xfrm>
            <a:prstGeom prst="rect">
              <a:avLst/>
            </a:prstGeom>
            <a:ln w="12600">
              <a:noFill/>
            </a:ln>
          </p:spPr>
        </p:pic>
      </p:grpSp>
      <p:sp>
        <p:nvSpPr>
          <p:cNvPr id="99" name="CustomShape 5"/>
          <p:cNvSpPr/>
          <p:nvPr/>
        </p:nvSpPr>
        <p:spPr>
          <a:xfrm>
            <a:off x="0" y="0"/>
            <a:ext cx="9142200" cy="6856200"/>
          </a:xfrm>
          <a:prstGeom prst="rect">
            <a:avLst/>
          </a:prstGeom>
          <a:solidFill>
            <a:srgbClr val="1d1a36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6"/>
          <p:cNvSpPr/>
          <p:nvPr/>
        </p:nvSpPr>
        <p:spPr>
          <a:xfrm>
            <a:off x="426960" y="3737520"/>
            <a:ext cx="6334200" cy="324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tif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image" Target="../media/image17.tif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image" Target="../media/image19.tif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tif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tif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tif"/><Relationship Id="rId2" Type="http://schemas.openxmlformats.org/officeDocument/2006/relationships/image" Target="../media/image23.tif"/><Relationship Id="rId3" Type="http://schemas.openxmlformats.org/officeDocument/2006/relationships/image" Target="../media/image24.tif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image" Target="../media/image26.tif"/><Relationship Id="rId3" Type="http://schemas.openxmlformats.org/officeDocument/2006/relationships/image" Target="../media/image27.tif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tif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tif"/><Relationship Id="rId2" Type="http://schemas.openxmlformats.org/officeDocument/2006/relationships/image" Target="../media/image29.tif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tif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tif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image" Target="../media/image35.jpeg"/><Relationship Id="rId3" Type="http://schemas.openxmlformats.org/officeDocument/2006/relationships/image" Target="../media/image36.tif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tif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jpeg"/><Relationship Id="rId3" Type="http://schemas.openxmlformats.org/officeDocument/2006/relationships/image" Target="../media/image42.jpeg"/><Relationship Id="rId4" Type="http://schemas.openxmlformats.org/officeDocument/2006/relationships/image" Target="../media/image43.tif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4.tif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tif"/><Relationship Id="rId6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tif"/><Relationship Id="rId3" Type="http://schemas.openxmlformats.org/officeDocument/2006/relationships/image" Target="../media/image52.tif"/><Relationship Id="rId4" Type="http://schemas.openxmlformats.org/officeDocument/2006/relationships/image" Target="../media/image53.tif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image" Target="../media/image55.jpeg"/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tif"/><Relationship Id="rId7" Type="http://schemas.openxmlformats.org/officeDocument/2006/relationships/image" Target="../media/image60.tif"/><Relationship Id="rId8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jpeg"/><Relationship Id="rId3" Type="http://schemas.openxmlformats.org/officeDocument/2006/relationships/image" Target="../media/image64.jpeg"/><Relationship Id="rId4" Type="http://schemas.openxmlformats.org/officeDocument/2006/relationships/image" Target="../media/image65.jpeg"/><Relationship Id="rId5" Type="http://schemas.openxmlformats.org/officeDocument/2006/relationships/image" Target="../media/image66.gif"/><Relationship Id="rId6" Type="http://schemas.openxmlformats.org/officeDocument/2006/relationships/image" Target="../media/image67.tif"/><Relationship Id="rId7" Type="http://schemas.openxmlformats.org/officeDocument/2006/relationships/image" Target="../media/image68.tif"/><Relationship Id="rId8" Type="http://schemas.openxmlformats.org/officeDocument/2006/relationships/image" Target="../media/image69.tif"/><Relationship Id="rId9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://www.w3schools.com/tags/" TargetMode="External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image" Target="../media/image84.jpeg"/><Relationship Id="rId3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hyperlink" Target="https://www.youtube.com/watch?v=kMBinXTCrXI&amp;list=PLgJ8UgkiorCnMLsUevoQRxH8t9bt7ne14&amp;index=2" TargetMode="External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390600" y="2953440"/>
            <a:ext cx="8227800" cy="87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Git’n Pro with HTML/CSS</a:t>
            </a:r>
            <a:endParaRPr b="0" lang="en-US" sz="4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Collaborative Coding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6" name="image5.png" descr=""/>
          <p:cNvPicPr/>
          <p:nvPr/>
        </p:nvPicPr>
        <p:blipFill>
          <a:blip r:embed="rId1"/>
          <a:stretch/>
        </p:blipFill>
        <p:spPr>
          <a:xfrm>
            <a:off x="0" y="550440"/>
            <a:ext cx="9142200" cy="4476960"/>
          </a:xfrm>
          <a:prstGeom prst="rect">
            <a:avLst/>
          </a:prstGeom>
          <a:ln w="1260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152280" y="4952880"/>
            <a:ext cx="8880840" cy="127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Modern web development is </a:t>
            </a:r>
            <a:r>
              <a:rPr b="0" i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highly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collaborative.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Teams are often extremely large and separated across the country — or planet.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Apps sometimes comprise hundreds or even thousands of files.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Team’s Task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378960" y="3250080"/>
            <a:ext cx="23846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Programming Team: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0" name="Picture 1" descr=""/>
          <p:cNvPicPr/>
          <p:nvPr/>
        </p:nvPicPr>
        <p:blipFill>
          <a:blip r:embed="rId1"/>
          <a:stretch/>
        </p:blipFill>
        <p:spPr>
          <a:xfrm>
            <a:off x="3657600" y="3859560"/>
            <a:ext cx="1827000" cy="1649160"/>
          </a:xfrm>
          <a:prstGeom prst="rect">
            <a:avLst/>
          </a:prstGeom>
          <a:ln>
            <a:noFill/>
          </a:ln>
        </p:spPr>
      </p:pic>
      <p:pic>
        <p:nvPicPr>
          <p:cNvPr id="161" name="Picture 2" descr=""/>
          <p:cNvPicPr/>
          <p:nvPr/>
        </p:nvPicPr>
        <p:blipFill>
          <a:blip r:embed="rId2"/>
          <a:stretch/>
        </p:blipFill>
        <p:spPr>
          <a:xfrm>
            <a:off x="1284480" y="3895200"/>
            <a:ext cx="1036800" cy="1505880"/>
          </a:xfrm>
          <a:prstGeom prst="rect">
            <a:avLst/>
          </a:prstGeom>
          <a:ln>
            <a:noFill/>
          </a:ln>
        </p:spPr>
      </p:pic>
      <p:pic>
        <p:nvPicPr>
          <p:cNvPr id="162" name="Picture 3" descr=""/>
          <p:cNvPicPr/>
          <p:nvPr/>
        </p:nvPicPr>
        <p:blipFill>
          <a:blip r:embed="rId3"/>
          <a:stretch/>
        </p:blipFill>
        <p:spPr>
          <a:xfrm>
            <a:off x="6730920" y="3895200"/>
            <a:ext cx="1387800" cy="166536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>
            <a:off x="1256040" y="5687280"/>
            <a:ext cx="1060200" cy="27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Maya Angelou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4" name="CustomShape 4"/>
          <p:cNvSpPr/>
          <p:nvPr/>
        </p:nvSpPr>
        <p:spPr>
          <a:xfrm>
            <a:off x="4035960" y="5687280"/>
            <a:ext cx="968760" cy="27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Anne Sexton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6892200" y="5712840"/>
            <a:ext cx="1127520" cy="27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Gil Scott Heron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-13320" y="1370160"/>
            <a:ext cx="9422640" cy="45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Task:  Make a list of creative works you’ve written in the past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Maya &amp; Gil make their edits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8" name="Line 2"/>
          <p:cNvSpPr/>
          <p:nvPr/>
        </p:nvSpPr>
        <p:spPr>
          <a:xfrm flipV="1">
            <a:off x="2057040" y="1499040"/>
            <a:ext cx="457560" cy="32796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169" name="image3.jpeg" descr=""/>
          <p:cNvPicPr/>
          <p:nvPr/>
        </p:nvPicPr>
        <p:blipFill>
          <a:blip r:embed="rId1"/>
          <a:stretch/>
        </p:blipFill>
        <p:spPr>
          <a:xfrm>
            <a:off x="6334200" y="897120"/>
            <a:ext cx="2512800" cy="2512800"/>
          </a:xfrm>
          <a:prstGeom prst="rect">
            <a:avLst/>
          </a:prstGeom>
          <a:ln w="12600">
            <a:noFill/>
          </a:ln>
        </p:spPr>
      </p:pic>
      <p:sp>
        <p:nvSpPr>
          <p:cNvPr id="170" name="CustomShape 3"/>
          <p:cNvSpPr/>
          <p:nvPr/>
        </p:nvSpPr>
        <p:spPr>
          <a:xfrm>
            <a:off x="2548080" y="1222200"/>
            <a:ext cx="1563120" cy="27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Programming Away…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71" name="Line 4"/>
          <p:cNvSpPr/>
          <p:nvPr/>
        </p:nvSpPr>
        <p:spPr>
          <a:xfrm flipV="1">
            <a:off x="2085840" y="4746960"/>
            <a:ext cx="457200" cy="327960"/>
          </a:xfrm>
          <a:prstGeom prst="line">
            <a:avLst/>
          </a:prstGeom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5"/>
          <p:cNvSpPr/>
          <p:nvPr/>
        </p:nvSpPr>
        <p:spPr>
          <a:xfrm>
            <a:off x="2671920" y="4441680"/>
            <a:ext cx="1563120" cy="272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Programming Away…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73" name="image3.jpeg" descr=""/>
          <p:cNvPicPr/>
          <p:nvPr/>
        </p:nvPicPr>
        <p:blipFill>
          <a:blip r:embed="rId2"/>
          <a:stretch/>
        </p:blipFill>
        <p:spPr>
          <a:xfrm>
            <a:off x="6334200" y="3700080"/>
            <a:ext cx="2512800" cy="2512800"/>
          </a:xfrm>
          <a:prstGeom prst="rect">
            <a:avLst/>
          </a:prstGeom>
          <a:ln w="12600">
            <a:noFill/>
          </a:ln>
        </p:spPr>
      </p:pic>
      <p:sp>
        <p:nvSpPr>
          <p:cNvPr id="174" name="CustomShape 6"/>
          <p:cNvSpPr/>
          <p:nvPr/>
        </p:nvSpPr>
        <p:spPr>
          <a:xfrm>
            <a:off x="4123440" y="2515680"/>
            <a:ext cx="17323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Maya’s Version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CustomShape 7"/>
          <p:cNvSpPr/>
          <p:nvPr/>
        </p:nvSpPr>
        <p:spPr>
          <a:xfrm>
            <a:off x="4288680" y="5359320"/>
            <a:ext cx="14688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Gil’s Version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6" name="Picture 13" descr=""/>
          <p:cNvPicPr/>
          <p:nvPr/>
        </p:nvPicPr>
        <p:blipFill>
          <a:blip r:embed="rId3"/>
          <a:stretch/>
        </p:blipFill>
        <p:spPr>
          <a:xfrm>
            <a:off x="849960" y="1580040"/>
            <a:ext cx="1036800" cy="1505880"/>
          </a:xfrm>
          <a:prstGeom prst="rect">
            <a:avLst/>
          </a:prstGeom>
          <a:ln>
            <a:noFill/>
          </a:ln>
        </p:spPr>
      </p:pic>
      <p:pic>
        <p:nvPicPr>
          <p:cNvPr id="177" name="Picture 14" descr=""/>
          <p:cNvPicPr/>
          <p:nvPr/>
        </p:nvPicPr>
        <p:blipFill>
          <a:blip r:embed="rId4"/>
          <a:stretch/>
        </p:blipFill>
        <p:spPr>
          <a:xfrm>
            <a:off x="574920" y="4525560"/>
            <a:ext cx="1387800" cy="166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Different Solutions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182880" y="1252440"/>
            <a:ext cx="2950200" cy="13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&lt;ul&gt;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&lt;li&gt;On the Pulse of Morning&lt;/li&gt;</a:t>
            </a:r>
            <a:br/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&lt;li&gt;I Know Why the Caged Bird Sings&lt;/li&gt;</a:t>
            </a:r>
            <a:br/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&lt;li&gt;And Still I Rise&lt;/li&gt;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356800" y="1251000"/>
            <a:ext cx="4934520" cy="13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&lt;ul&gt;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&lt;li&gt;Free Will&lt;/li&gt;</a:t>
            </a:r>
            <a:br/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&lt;li&gt;Pieces of a Man&lt;/li&gt;</a:t>
            </a:r>
            <a:br/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&lt;li&gt;The Revolution will not be Televised&lt;/li&gt;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181" name="Group 4"/>
          <p:cNvGrpSpPr/>
          <p:nvPr/>
        </p:nvGrpSpPr>
        <p:grpSpPr>
          <a:xfrm>
            <a:off x="3416400" y="804240"/>
            <a:ext cx="1847880" cy="1663920"/>
            <a:chOff x="3416400" y="804240"/>
            <a:chExt cx="1847880" cy="1663920"/>
          </a:xfrm>
        </p:grpSpPr>
        <p:sp>
          <p:nvSpPr>
            <p:cNvPr id="182" name="CustomShape 5"/>
            <p:cNvSpPr/>
            <p:nvPr/>
          </p:nvSpPr>
          <p:spPr>
            <a:xfrm>
              <a:off x="3416400" y="804240"/>
              <a:ext cx="1847880" cy="1663920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560">
              <a:solidFill>
                <a:schemeClr val="accent1"/>
              </a:solidFill>
              <a:round/>
            </a:ln>
            <a:effectLst>
              <a:outerShdw blurRad="38100" dir="5400000" dist="2300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6"/>
            <p:cNvSpPr/>
            <p:nvPr/>
          </p:nvSpPr>
          <p:spPr>
            <a:xfrm>
              <a:off x="3595320" y="1256760"/>
              <a:ext cx="1490040" cy="759600"/>
            </a:xfrm>
            <a:prstGeom prst="rect">
              <a:avLst/>
            </a:prstGeom>
            <a:noFill/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45720" rIns="45720" tIns="45000" bIns="45000" anchor="ctr"/>
            <a:p>
              <a:pPr algn="ctr">
                <a:lnSpc>
                  <a:spcPct val="100000"/>
                </a:lnSpc>
                <a:spcAft>
                  <a:spcPts val="865"/>
                </a:spcAft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        </a:t>
              </a: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Different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184" name="Picture 9" descr=""/>
          <p:cNvPicPr/>
          <p:nvPr/>
        </p:nvPicPr>
        <p:blipFill>
          <a:blip r:embed="rId1"/>
          <a:stretch/>
        </p:blipFill>
        <p:spPr>
          <a:xfrm>
            <a:off x="577800" y="2829240"/>
            <a:ext cx="1609200" cy="2337120"/>
          </a:xfrm>
          <a:prstGeom prst="rect">
            <a:avLst/>
          </a:prstGeom>
          <a:ln>
            <a:noFill/>
          </a:ln>
        </p:spPr>
      </p:pic>
      <p:pic>
        <p:nvPicPr>
          <p:cNvPr id="185" name="Picture 10" descr=""/>
          <p:cNvPicPr/>
          <p:nvPr/>
        </p:nvPicPr>
        <p:blipFill>
          <a:blip r:embed="rId2"/>
          <a:stretch/>
        </p:blipFill>
        <p:spPr>
          <a:xfrm>
            <a:off x="5655240" y="2829240"/>
            <a:ext cx="1940400" cy="2328840"/>
          </a:xfrm>
          <a:prstGeom prst="rect">
            <a:avLst/>
          </a:prstGeom>
          <a:ln>
            <a:noFill/>
          </a:ln>
        </p:spPr>
      </p:pic>
    </p:spTree>
  </p:cSld>
  <p:transition spd="slow">
    <p:dissolv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Resolution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5715360" y="2181600"/>
            <a:ext cx="352296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Let’s settle on this…”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5110920" y="2601720"/>
            <a:ext cx="3084480" cy="191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&lt;ul&gt;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&lt;li&gt;Poems&lt;/li&gt;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&lt;li&gt;Albums&lt;/li&gt;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&lt;li&gt;Songs&lt;/li&gt;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9" name="Line 4"/>
          <p:cNvSpPr/>
          <p:nvPr/>
        </p:nvSpPr>
        <p:spPr>
          <a:xfrm>
            <a:off x="4164480" y="2597040"/>
            <a:ext cx="1337040" cy="64188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Line 5"/>
          <p:cNvSpPr/>
          <p:nvPr/>
        </p:nvSpPr>
        <p:spPr>
          <a:xfrm flipV="1">
            <a:off x="4163040" y="3555720"/>
            <a:ext cx="1338480" cy="58716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10" descr=""/>
          <p:cNvPicPr/>
          <p:nvPr/>
        </p:nvPicPr>
        <p:blipFill>
          <a:blip r:embed="rId1"/>
          <a:stretch/>
        </p:blipFill>
        <p:spPr>
          <a:xfrm>
            <a:off x="629640" y="776880"/>
            <a:ext cx="1609200" cy="2337120"/>
          </a:xfrm>
          <a:prstGeom prst="rect">
            <a:avLst/>
          </a:prstGeom>
          <a:ln>
            <a:noFill/>
          </a:ln>
        </p:spPr>
      </p:pic>
      <p:pic>
        <p:nvPicPr>
          <p:cNvPr id="192" name="Picture 11" descr=""/>
          <p:cNvPicPr/>
          <p:nvPr/>
        </p:nvPicPr>
        <p:blipFill>
          <a:blip r:embed="rId2"/>
          <a:stretch/>
        </p:blipFill>
        <p:spPr>
          <a:xfrm>
            <a:off x="304920" y="3849480"/>
            <a:ext cx="1940400" cy="2328840"/>
          </a:xfrm>
          <a:prstGeom prst="rect">
            <a:avLst/>
          </a:prstGeom>
          <a:ln>
            <a:noFill/>
          </a:ln>
        </p:spPr>
      </p:pic>
      <p:sp>
        <p:nvSpPr>
          <p:cNvPr id="193" name="CustomShape 6"/>
          <p:cNvSpPr/>
          <p:nvPr/>
        </p:nvSpPr>
        <p:spPr>
          <a:xfrm>
            <a:off x="2515680" y="877320"/>
            <a:ext cx="4687560" cy="13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&lt;ul&gt;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&lt;li&gt;On the Pulse of Morning&lt;/li&gt;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&lt;li&gt;I Know Why the Caged Bird Sings&lt;/li&gt;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&lt;li&gt;And Still I Rise&lt;/li&gt;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CustomShape 7"/>
          <p:cNvSpPr/>
          <p:nvPr/>
        </p:nvSpPr>
        <p:spPr>
          <a:xfrm>
            <a:off x="2619720" y="4522320"/>
            <a:ext cx="4934520" cy="13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&lt;ul&gt;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&lt;li&gt;Free Will&lt;/li&gt;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&lt;li&gt;Pieces of a Man&lt;/li&gt;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&lt;li&gt;The Revolution will not be Televised&lt;/li&gt;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Anne writes her own stuff…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2490480" y="2857320"/>
            <a:ext cx="4505400" cy="644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Picture 4" descr=""/>
          <p:cNvPicPr/>
          <p:nvPr/>
        </p:nvPicPr>
        <p:blipFill>
          <a:blip r:embed="rId1"/>
          <a:stretch/>
        </p:blipFill>
        <p:spPr>
          <a:xfrm>
            <a:off x="466920" y="2603520"/>
            <a:ext cx="1827000" cy="1649160"/>
          </a:xfrm>
          <a:prstGeom prst="rect">
            <a:avLst/>
          </a:prstGeom>
          <a:ln>
            <a:noFill/>
          </a:ln>
        </p:spPr>
      </p:pic>
      <p:sp>
        <p:nvSpPr>
          <p:cNvPr id="198" name="CustomShape 3"/>
          <p:cNvSpPr/>
          <p:nvPr/>
        </p:nvSpPr>
        <p:spPr>
          <a:xfrm>
            <a:off x="2286000" y="2459520"/>
            <a:ext cx="594288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&lt;ul&gt;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&lt;li&gt;The Double Image&lt;/li&gt;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&lt;li&gt;Heart’s Needle&lt;/li&gt;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&lt;li&gt;Baby Picture&lt;/li&gt;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04920" y="0"/>
            <a:ext cx="63666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Anne overwrites work of her teammates…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3665520" y="1199160"/>
            <a:ext cx="3666240" cy="191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Delete. Delete. Delete. Delete.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Delete. Delete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5167440" y="3931200"/>
            <a:ext cx="4745520" cy="191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&lt;ul&gt;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&lt;li&gt;The Double Image&lt;/li&gt;</a:t>
            </a:r>
            <a:br/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&lt;li&gt;45 Mercy Street&lt;/li&gt;</a:t>
            </a:r>
            <a:br/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&lt;li&gt;The Road Back&lt;/li&gt;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202" name="CustomShape 4"/>
          <p:cNvSpPr/>
          <p:nvPr/>
        </p:nvSpPr>
        <p:spPr>
          <a:xfrm>
            <a:off x="272160" y="3715200"/>
            <a:ext cx="3084480" cy="191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&lt;ul&gt;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&lt;li&gt;Poems&lt;/li&gt;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&lt;li&gt;Albums&lt;/li&gt;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&lt;li&gt;Songs&lt;/li&gt;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3" name="Line 5"/>
          <p:cNvSpPr/>
          <p:nvPr/>
        </p:nvSpPr>
        <p:spPr>
          <a:xfrm>
            <a:off x="850680" y="4305240"/>
            <a:ext cx="2787840" cy="360"/>
          </a:xfrm>
          <a:prstGeom prst="line">
            <a:avLst/>
          </a:prstGeom>
          <a:ln w="25560">
            <a:solidFill>
              <a:srgbClr val="ff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Line 6"/>
          <p:cNvSpPr/>
          <p:nvPr/>
        </p:nvSpPr>
        <p:spPr>
          <a:xfrm>
            <a:off x="977760" y="4660560"/>
            <a:ext cx="2787480" cy="360"/>
          </a:xfrm>
          <a:prstGeom prst="line">
            <a:avLst/>
          </a:prstGeom>
          <a:ln w="25560">
            <a:solidFill>
              <a:srgbClr val="ff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Line 7"/>
          <p:cNvSpPr/>
          <p:nvPr/>
        </p:nvSpPr>
        <p:spPr>
          <a:xfrm>
            <a:off x="1104840" y="5016240"/>
            <a:ext cx="2787480" cy="360"/>
          </a:xfrm>
          <a:prstGeom prst="line">
            <a:avLst/>
          </a:prstGeom>
          <a:ln w="25560">
            <a:solidFill>
              <a:srgbClr val="ff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Line 8"/>
          <p:cNvSpPr/>
          <p:nvPr/>
        </p:nvSpPr>
        <p:spPr>
          <a:xfrm>
            <a:off x="634680" y="3949560"/>
            <a:ext cx="709920" cy="360"/>
          </a:xfrm>
          <a:prstGeom prst="line">
            <a:avLst/>
          </a:prstGeom>
          <a:ln w="25560">
            <a:solidFill>
              <a:srgbClr val="ff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Line 9"/>
          <p:cNvSpPr/>
          <p:nvPr/>
        </p:nvSpPr>
        <p:spPr>
          <a:xfrm>
            <a:off x="673200" y="5372280"/>
            <a:ext cx="873000" cy="360"/>
          </a:xfrm>
          <a:prstGeom prst="line">
            <a:avLst/>
          </a:prstGeom>
          <a:ln w="25560">
            <a:solidFill>
              <a:srgbClr val="ff26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4113360" y="3964320"/>
            <a:ext cx="1053360" cy="1268280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560">
            <a:solidFill>
              <a:schemeClr val="accent1"/>
            </a:solidFill>
            <a:round/>
          </a:ln>
          <a:effectLst>
            <a:outerShdw blurRad="381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09" name="Picture 12" descr=""/>
          <p:cNvPicPr/>
          <p:nvPr/>
        </p:nvPicPr>
        <p:blipFill>
          <a:blip r:embed="rId1"/>
          <a:stretch/>
        </p:blipFill>
        <p:spPr>
          <a:xfrm>
            <a:off x="1546200" y="1337760"/>
            <a:ext cx="1827000" cy="1649160"/>
          </a:xfrm>
          <a:prstGeom prst="rect">
            <a:avLst/>
          </a:prstGeom>
          <a:ln>
            <a:noFill/>
          </a:ln>
        </p:spPr>
      </p:pic>
    </p:spTree>
  </p:cSld>
  <p:transition spd="slow">
    <p:dissolv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16" descr=""/>
          <p:cNvPicPr/>
          <p:nvPr/>
        </p:nvPicPr>
        <p:blipFill>
          <a:blip r:embed="rId1"/>
          <a:stretch/>
        </p:blipFill>
        <p:spPr>
          <a:xfrm>
            <a:off x="399240" y="4579560"/>
            <a:ext cx="1485720" cy="1783080"/>
          </a:xfrm>
          <a:prstGeom prst="rect">
            <a:avLst/>
          </a:prstGeom>
          <a:ln>
            <a:noFill/>
          </a:ln>
        </p:spPr>
      </p:pic>
      <p:pic>
        <p:nvPicPr>
          <p:cNvPr id="211" name="Picture 14" descr=""/>
          <p:cNvPicPr/>
          <p:nvPr/>
        </p:nvPicPr>
        <p:blipFill>
          <a:blip r:embed="rId2"/>
          <a:stretch/>
        </p:blipFill>
        <p:spPr>
          <a:xfrm>
            <a:off x="655560" y="1043280"/>
            <a:ext cx="1140480" cy="165672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Group Project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2272320" y="974520"/>
            <a:ext cx="6556680" cy="1612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Lesson: 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You should use Version Control.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.and watch your teammates’ work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214" name="Picture 15" descr=""/>
          <p:cNvPicPr/>
          <p:nvPr/>
        </p:nvPicPr>
        <p:blipFill>
          <a:blip r:embed="rId3"/>
          <a:stretch/>
        </p:blipFill>
        <p:spPr>
          <a:xfrm>
            <a:off x="304920" y="2815200"/>
            <a:ext cx="1827000" cy="164916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3040200" y="2883240"/>
            <a:ext cx="3947760" cy="2228040"/>
          </a:xfrm>
          <a:prstGeom prst="wedgeRoundRectCallout">
            <a:avLst>
              <a:gd name="adj1" fmla="val -89564"/>
              <a:gd name="adj2" fmla="val -14486"/>
              <a:gd name="adj3" fmla="val 16667"/>
            </a:avLst>
          </a:prstGeom>
          <a:solidFill>
            <a:srgbClr val="ffffff"/>
          </a:solidFill>
          <a:ln w="25560">
            <a:solidFill>
              <a:schemeClr val="accent1"/>
            </a:solidFill>
            <a:round/>
          </a:ln>
          <a:effectLst>
            <a:outerShdw blurRad="381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Today we fret and pull 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on wheels, ignore our regular loss 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of time…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or maybe we should just use git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Version Control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43520" y="914400"/>
            <a:ext cx="8227800" cy="5271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Git Version Control:</a:t>
            </a:r>
            <a:br/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Provides a organized system for managing code for when multiple developers work on a project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at the same time.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The Benefits of Git: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A process for resolving conflicts in code.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Version History.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Group Project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3560400" y="5778360"/>
            <a:ext cx="15451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Anne’s branch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591120" y="5784480"/>
            <a:ext cx="1493280" cy="349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Arial"/>
              </a:rPr>
              <a:t>Maya’s branch</a:t>
            </a:r>
            <a:endParaRPr b="0" lang="en-US" sz="1700" spc="-1" strike="noStrike">
              <a:latin typeface="Arial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4077720" y="1232640"/>
            <a:ext cx="1266120" cy="12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560">
            <a:solidFill>
              <a:schemeClr val="accent1"/>
            </a:solidFill>
            <a:round/>
          </a:ln>
          <a:effectLst>
            <a:outerShdw blurRad="381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2" name="Line 5"/>
          <p:cNvSpPr/>
          <p:nvPr/>
        </p:nvSpPr>
        <p:spPr>
          <a:xfrm flipH="1">
            <a:off x="2537280" y="3073680"/>
            <a:ext cx="1670040" cy="95688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6"/>
          <p:cNvSpPr/>
          <p:nvPr/>
        </p:nvSpPr>
        <p:spPr>
          <a:xfrm>
            <a:off x="4569840" y="3062520"/>
            <a:ext cx="360" cy="91944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7"/>
          <p:cNvSpPr/>
          <p:nvPr/>
        </p:nvSpPr>
        <p:spPr>
          <a:xfrm>
            <a:off x="3773160" y="2621520"/>
            <a:ext cx="19292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Personal branch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8"/>
          <p:cNvSpPr/>
          <p:nvPr/>
        </p:nvSpPr>
        <p:spPr>
          <a:xfrm>
            <a:off x="3836520" y="694440"/>
            <a:ext cx="17492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Master Branch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9"/>
          <p:cNvSpPr/>
          <p:nvPr/>
        </p:nvSpPr>
        <p:spPr>
          <a:xfrm>
            <a:off x="6527880" y="5769000"/>
            <a:ext cx="12920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Gil’s branch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Line 10"/>
          <p:cNvSpPr/>
          <p:nvPr/>
        </p:nvSpPr>
        <p:spPr>
          <a:xfrm>
            <a:off x="5295600" y="3132360"/>
            <a:ext cx="1212840" cy="60408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11"/>
          <p:cNvSpPr/>
          <p:nvPr/>
        </p:nvSpPr>
        <p:spPr>
          <a:xfrm>
            <a:off x="5967720" y="1718640"/>
            <a:ext cx="29865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‘</a:t>
            </a: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Branch’ = personal copy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9" name="Picture 15" descr=""/>
          <p:cNvPicPr/>
          <p:nvPr/>
        </p:nvPicPr>
        <p:blipFill>
          <a:blip r:embed="rId1"/>
          <a:stretch/>
        </p:blipFill>
        <p:spPr>
          <a:xfrm>
            <a:off x="830520" y="4074840"/>
            <a:ext cx="1140480" cy="1656720"/>
          </a:xfrm>
          <a:prstGeom prst="rect">
            <a:avLst/>
          </a:prstGeom>
          <a:ln>
            <a:noFill/>
          </a:ln>
        </p:spPr>
      </p:pic>
      <p:pic>
        <p:nvPicPr>
          <p:cNvPr id="230" name="Picture 16" descr=""/>
          <p:cNvPicPr/>
          <p:nvPr/>
        </p:nvPicPr>
        <p:blipFill>
          <a:blip r:embed="rId2"/>
          <a:stretch/>
        </p:blipFill>
        <p:spPr>
          <a:xfrm>
            <a:off x="3659400" y="4030560"/>
            <a:ext cx="1827000" cy="1649160"/>
          </a:xfrm>
          <a:prstGeom prst="rect">
            <a:avLst/>
          </a:prstGeom>
          <a:ln>
            <a:noFill/>
          </a:ln>
        </p:spPr>
      </p:pic>
      <p:pic>
        <p:nvPicPr>
          <p:cNvPr id="231" name="Picture 17" descr=""/>
          <p:cNvPicPr/>
          <p:nvPr/>
        </p:nvPicPr>
        <p:blipFill>
          <a:blip r:embed="rId3"/>
          <a:stretch/>
        </p:blipFill>
        <p:spPr>
          <a:xfrm>
            <a:off x="6431040" y="3899520"/>
            <a:ext cx="1485720" cy="1783080"/>
          </a:xfrm>
          <a:prstGeom prst="rect">
            <a:avLst/>
          </a:prstGeom>
          <a:ln>
            <a:noFill/>
          </a:ln>
        </p:spPr>
      </p:pic>
    </p:spTree>
  </p:cSld>
  <p:transition spd="slow">
    <p:dissolve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It’s Okay!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1" name="Picture 1" descr=""/>
          <p:cNvPicPr/>
          <p:nvPr/>
        </p:nvPicPr>
        <p:blipFill>
          <a:blip r:embed="rId1"/>
          <a:stretch/>
        </p:blipFill>
        <p:spPr>
          <a:xfrm>
            <a:off x="382680" y="789840"/>
            <a:ext cx="8287560" cy="553536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7297560" y="6080760"/>
            <a:ext cx="1372680" cy="39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latin typeface="Calibri"/>
                <a:ea typeface="Calibri"/>
              </a:rPr>
              <a:t>Flickr: welcometolearn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 flipH="1">
            <a:off x="473040" y="1188720"/>
            <a:ext cx="2816640" cy="1187640"/>
          </a:xfrm>
          <a:prstGeom prst="cloudCallout">
            <a:avLst>
              <a:gd name="adj1" fmla="val -61179"/>
              <a:gd name="adj2" fmla="val 65466"/>
            </a:avLst>
          </a:prstGeom>
          <a:solidFill>
            <a:srgbClr val="ffffff"/>
          </a:solidFill>
          <a:ln w="25560">
            <a:solidFill>
              <a:schemeClr val="accent1"/>
            </a:solidFill>
            <a:round/>
          </a:ln>
          <a:effectLst>
            <a:outerShdw blurRad="381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46160" rIns="146160" tIns="91440" bIns="9144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How do I do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this again?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team goes to work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3" name="Picture 10" descr=""/>
          <p:cNvPicPr/>
          <p:nvPr/>
        </p:nvPicPr>
        <p:blipFill>
          <a:blip r:embed="rId1"/>
          <a:stretch/>
        </p:blipFill>
        <p:spPr>
          <a:xfrm>
            <a:off x="629640" y="776880"/>
            <a:ext cx="1609200" cy="2337120"/>
          </a:xfrm>
          <a:prstGeom prst="rect">
            <a:avLst/>
          </a:prstGeom>
          <a:ln>
            <a:noFill/>
          </a:ln>
        </p:spPr>
      </p:pic>
      <p:pic>
        <p:nvPicPr>
          <p:cNvPr id="234" name="Picture 11" descr=""/>
          <p:cNvPicPr/>
          <p:nvPr/>
        </p:nvPicPr>
        <p:blipFill>
          <a:blip r:embed="rId2"/>
          <a:stretch/>
        </p:blipFill>
        <p:spPr>
          <a:xfrm>
            <a:off x="304920" y="3849480"/>
            <a:ext cx="1940400" cy="2328840"/>
          </a:xfrm>
          <a:prstGeom prst="rect">
            <a:avLst/>
          </a:prstGeom>
          <a:ln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2695680" y="1057320"/>
            <a:ext cx="4687560" cy="13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&lt;ul&gt;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&lt;li&gt;On the Pulse of Morning&lt;/li&gt;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&lt;li&gt;I Know Why the Caged Bird Sings&lt;/li&gt;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&lt;li&gt;And Still I Rise&lt;/li&gt;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2691720" y="4270320"/>
            <a:ext cx="4934520" cy="1307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&lt;ul&gt;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&lt;li&gt;Free Will&lt;/li&gt;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&lt;li&gt;Pieces of a Man&lt;/li&gt;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&lt;li&gt;The Revolution will not be Televised&lt;/li&gt;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16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75960"/>
            <a:ext cx="6475320" cy="45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Maya pushes first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2469240" y="1061640"/>
            <a:ext cx="14612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Master Copy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1947960" y="5820120"/>
            <a:ext cx="169272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Maya’s Branch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0" name="image3.jpeg" descr=""/>
          <p:cNvPicPr/>
          <p:nvPr/>
        </p:nvPicPr>
        <p:blipFill>
          <a:blip r:embed="rId1"/>
          <a:stretch/>
        </p:blipFill>
        <p:spPr>
          <a:xfrm>
            <a:off x="2487960" y="151236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41" name="CustomShape 4"/>
          <p:cNvSpPr/>
          <p:nvPr/>
        </p:nvSpPr>
        <p:spPr>
          <a:xfrm>
            <a:off x="2699280" y="242280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42" name="image3.jpeg" descr=""/>
          <p:cNvPicPr/>
          <p:nvPr/>
        </p:nvPicPr>
        <p:blipFill>
          <a:blip r:embed="rId2"/>
          <a:stretch/>
        </p:blipFill>
        <p:spPr>
          <a:xfrm>
            <a:off x="2552760" y="493128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43" name="CustomShape 5"/>
          <p:cNvSpPr/>
          <p:nvPr/>
        </p:nvSpPr>
        <p:spPr>
          <a:xfrm rot="16200000">
            <a:off x="1727640" y="3640320"/>
            <a:ext cx="257112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noFill/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6"/>
          <p:cNvSpPr/>
          <p:nvPr/>
        </p:nvSpPr>
        <p:spPr>
          <a:xfrm>
            <a:off x="4307760" y="3077280"/>
            <a:ext cx="3831120" cy="942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Maya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pushes (uploads)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her code changes into the main branch.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No code conflicts.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45" name="Picture 1" descr=""/>
          <p:cNvPicPr/>
          <p:nvPr/>
        </p:nvPicPr>
        <p:blipFill>
          <a:blip r:embed="rId3"/>
          <a:stretch/>
        </p:blipFill>
        <p:spPr>
          <a:xfrm>
            <a:off x="507960" y="4496040"/>
            <a:ext cx="1279440" cy="1749240"/>
          </a:xfrm>
          <a:prstGeom prst="rect">
            <a:avLst/>
          </a:prstGeom>
          <a:ln>
            <a:noFill/>
          </a:ln>
        </p:spPr>
      </p:pic>
    </p:spTree>
  </p:cSld>
  <p:transition spd="slow">
    <p:dissolv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Gil’s edits are ready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660600" y="1649880"/>
            <a:ext cx="921852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Rule:  pull first, then push your changes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021480" y="3839760"/>
            <a:ext cx="71460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Ok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49" name="Picture 5" descr=""/>
          <p:cNvPicPr/>
          <p:nvPr/>
        </p:nvPicPr>
        <p:blipFill>
          <a:blip r:embed="rId1"/>
          <a:stretch/>
        </p:blipFill>
        <p:spPr>
          <a:xfrm>
            <a:off x="810720" y="2986920"/>
            <a:ext cx="1940400" cy="2328840"/>
          </a:xfrm>
          <a:prstGeom prst="rect">
            <a:avLst/>
          </a:prstGeom>
          <a:ln>
            <a:noFill/>
          </a:ln>
        </p:spPr>
      </p:pic>
    </p:spTree>
  </p:cSld>
  <p:transition spd="slow">
    <p:dissolve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04920" y="75960"/>
            <a:ext cx="6475320" cy="45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Gil pulls latest changes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2951640" y="1163160"/>
            <a:ext cx="146124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Master Copy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2" name="image3.jpeg" descr=""/>
          <p:cNvPicPr/>
          <p:nvPr/>
        </p:nvPicPr>
        <p:blipFill>
          <a:blip r:embed="rId1"/>
          <a:stretch/>
        </p:blipFill>
        <p:spPr>
          <a:xfrm>
            <a:off x="2950920" y="157860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53" name="CustomShape 3"/>
          <p:cNvSpPr/>
          <p:nvPr/>
        </p:nvSpPr>
        <p:spPr>
          <a:xfrm>
            <a:off x="3181680" y="252432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4" name="Line 4"/>
          <p:cNvSpPr/>
          <p:nvPr/>
        </p:nvSpPr>
        <p:spPr>
          <a:xfrm>
            <a:off x="3543120" y="2686680"/>
            <a:ext cx="360" cy="148428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5"/>
          <p:cNvSpPr/>
          <p:nvPr/>
        </p:nvSpPr>
        <p:spPr>
          <a:xfrm>
            <a:off x="2872080" y="5653080"/>
            <a:ext cx="14292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Gil’s Branch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6" name="image3.jpeg" descr=""/>
          <p:cNvPicPr/>
          <p:nvPr/>
        </p:nvPicPr>
        <p:blipFill>
          <a:blip r:embed="rId2"/>
          <a:stretch/>
        </p:blipFill>
        <p:spPr>
          <a:xfrm>
            <a:off x="3168000" y="4675320"/>
            <a:ext cx="879120" cy="879120"/>
          </a:xfrm>
          <a:prstGeom prst="rect">
            <a:avLst/>
          </a:prstGeom>
          <a:ln w="12600">
            <a:noFill/>
          </a:ln>
        </p:spPr>
      </p:pic>
      <p:pic>
        <p:nvPicPr>
          <p:cNvPr id="257" name="Picture 9" descr=""/>
          <p:cNvPicPr/>
          <p:nvPr/>
        </p:nvPicPr>
        <p:blipFill>
          <a:blip r:embed="rId3"/>
          <a:stretch/>
        </p:blipFill>
        <p:spPr>
          <a:xfrm>
            <a:off x="304920" y="3849480"/>
            <a:ext cx="1940400" cy="232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04920" y="75960"/>
            <a:ext cx="6475320" cy="45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Gil conflicts with master branch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2952000" y="1163160"/>
            <a:ext cx="16761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Master Branch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0" name="image3.jpeg" descr=""/>
          <p:cNvPicPr/>
          <p:nvPr/>
        </p:nvPicPr>
        <p:blipFill>
          <a:blip r:embed="rId1"/>
          <a:stretch/>
        </p:blipFill>
        <p:spPr>
          <a:xfrm>
            <a:off x="2950920" y="157860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61" name="CustomShape 3"/>
          <p:cNvSpPr/>
          <p:nvPr/>
        </p:nvSpPr>
        <p:spPr>
          <a:xfrm>
            <a:off x="3181680" y="252432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2" name="Line 4"/>
          <p:cNvSpPr/>
          <p:nvPr/>
        </p:nvSpPr>
        <p:spPr>
          <a:xfrm>
            <a:off x="3543120" y="2686680"/>
            <a:ext cx="360" cy="148428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5"/>
          <p:cNvSpPr/>
          <p:nvPr/>
        </p:nvSpPr>
        <p:spPr>
          <a:xfrm>
            <a:off x="2549160" y="4236480"/>
            <a:ext cx="4579560" cy="228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Calibri"/>
                <a:ea typeface="Calibri"/>
              </a:rPr>
              <a:t> </a:t>
            </a:r>
            <a:r>
              <a:rPr b="0" lang="en-US" sz="1600" spc="-1" strike="noStrike">
                <a:solidFill>
                  <a:srgbClr val="ff0000"/>
                </a:solidFill>
                <a:latin typeface="Calibri"/>
                <a:ea typeface="Calibri"/>
              </a:rPr>
              <a:t>&lt;li&gt;On the Pulse of Morning&lt;/li&gt;</a:t>
            </a:r>
            <a:br/>
            <a:r>
              <a:rPr b="0" lang="en-US" sz="1600" spc="-1" strike="noStrike">
                <a:solidFill>
                  <a:srgbClr val="ff0000"/>
                </a:solidFill>
                <a:latin typeface="Calibri"/>
                <a:ea typeface="Calibri"/>
              </a:rPr>
              <a:t> &lt;li&gt;I Know Why the Caged Bird Sings&lt;/li&gt;</a:t>
            </a:r>
            <a:br/>
            <a:r>
              <a:rPr b="0" lang="en-US" sz="1600" spc="-1" strike="noStrike">
                <a:solidFill>
                  <a:srgbClr val="ff0000"/>
                </a:solidFill>
                <a:latin typeface="Calibri"/>
                <a:ea typeface="Calibri"/>
              </a:rPr>
              <a:t> &lt;li&gt;And Still I Rise&lt;/li&gt;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latin typeface="Calibri"/>
                <a:ea typeface="Calibri"/>
              </a:rPr>
              <a:t> </a:t>
            </a:r>
            <a:r>
              <a:rPr b="0" lang="en-US" sz="1600" spc="-1" strike="noStrike">
                <a:solidFill>
                  <a:srgbClr val="ff0000"/>
                </a:solidFill>
                <a:latin typeface="Calibri"/>
                <a:ea typeface="Calibri"/>
              </a:rPr>
              <a:t>&lt;li&gt;On the Pulse of Morning&lt;/li&gt;</a:t>
            </a:r>
            <a:br/>
            <a:r>
              <a:rPr b="0" lang="en-US" sz="1600" spc="-1" strike="noStrike">
                <a:solidFill>
                  <a:srgbClr val="ff0000"/>
                </a:solidFill>
                <a:latin typeface="Calibri"/>
                <a:ea typeface="Calibri"/>
              </a:rPr>
              <a:t> &lt;li&gt;I Know Why the Caged Bird Sings&lt;/li&gt;</a:t>
            </a:r>
            <a:br/>
            <a:r>
              <a:rPr b="0" lang="en-US" sz="1600" spc="-1" strike="noStrike">
                <a:solidFill>
                  <a:srgbClr val="ff0000"/>
                </a:solidFill>
                <a:latin typeface="Calibri"/>
                <a:ea typeface="Calibri"/>
              </a:rPr>
              <a:t> &lt;li&gt;And Still I Rise&lt;/li&gt;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6901560" y="4903200"/>
            <a:ext cx="22035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Git sees a conflict.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5" name="Picture 9" descr=""/>
          <p:cNvPicPr/>
          <p:nvPr/>
        </p:nvPicPr>
        <p:blipFill>
          <a:blip r:embed="rId2"/>
          <a:stretch/>
        </p:blipFill>
        <p:spPr>
          <a:xfrm>
            <a:off x="421560" y="3916800"/>
            <a:ext cx="1940400" cy="2328840"/>
          </a:xfrm>
          <a:prstGeom prst="rect">
            <a:avLst/>
          </a:prstGeom>
          <a:ln>
            <a:noFill/>
          </a:ln>
        </p:spPr>
      </p:pic>
    </p:spTree>
  </p:cSld>
  <p:transition spd="slow">
    <p:dissolve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Gil resolves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5320440" y="1776240"/>
            <a:ext cx="3084480" cy="191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&lt;ul&gt;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&lt;li&gt;Poems&lt;/li&gt;</a:t>
            </a:r>
            <a:br/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&lt;li&gt;Albums&lt;/li&gt;</a:t>
            </a:r>
            <a:br/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&lt;li&gt;Songs&lt;/li&gt;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356040" y="2176920"/>
            <a:ext cx="4346280" cy="228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0000"/>
                </a:solidFill>
                <a:latin typeface="Calibri"/>
                <a:ea typeface="Calibri"/>
              </a:rPr>
              <a:t> </a:t>
            </a:r>
            <a:r>
              <a:rPr b="0" lang="en-US" sz="1500" spc="-1" strike="noStrike">
                <a:solidFill>
                  <a:srgbClr val="ff0000"/>
                </a:solidFill>
                <a:latin typeface="Calibri"/>
                <a:ea typeface="Calibri"/>
              </a:rPr>
              <a:t>&lt;li&gt;On the Pulse of Morning&lt;/li&gt;</a:t>
            </a:r>
            <a:br/>
            <a:r>
              <a:rPr b="0" lang="en-US" sz="1500" spc="-1" strike="noStrike">
                <a:solidFill>
                  <a:srgbClr val="ff0000"/>
                </a:solidFill>
                <a:latin typeface="Calibri"/>
                <a:ea typeface="Calibri"/>
              </a:rPr>
              <a:t> &lt;li&gt;I Know Why the Caged Bird Sings&lt;/li&gt;</a:t>
            </a:r>
            <a:br/>
            <a:r>
              <a:rPr b="0" lang="en-US" sz="1500" spc="-1" strike="noStrike">
                <a:solidFill>
                  <a:srgbClr val="ff0000"/>
                </a:solidFill>
                <a:latin typeface="Calibri"/>
                <a:ea typeface="Calibri"/>
              </a:rPr>
              <a:t> &lt;li&gt;And Still I Rise&lt;/li&gt;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0000"/>
                </a:solidFill>
                <a:latin typeface="Calibri"/>
                <a:ea typeface="Calibri"/>
              </a:rPr>
              <a:t> </a:t>
            </a:r>
            <a:r>
              <a:rPr b="0" lang="en-US" sz="1500" spc="-1" strike="noStrike">
                <a:solidFill>
                  <a:srgbClr val="ff0000"/>
                </a:solidFill>
                <a:latin typeface="Calibri"/>
                <a:ea typeface="Calibri"/>
              </a:rPr>
              <a:t>&lt;li&gt;On the Pulse of Morning&lt;/li&gt;</a:t>
            </a:r>
            <a:br/>
            <a:r>
              <a:rPr b="0" lang="en-US" sz="1500" spc="-1" strike="noStrike">
                <a:solidFill>
                  <a:srgbClr val="ff0000"/>
                </a:solidFill>
                <a:latin typeface="Calibri"/>
                <a:ea typeface="Calibri"/>
              </a:rPr>
              <a:t> &lt;li&gt;I Know Why the Caged Bird Sings&lt;/li&gt;</a:t>
            </a:r>
            <a:br/>
            <a:r>
              <a:rPr b="0" lang="en-US" sz="1500" spc="-1" strike="noStrike">
                <a:solidFill>
                  <a:srgbClr val="ff0000"/>
                </a:solidFill>
                <a:latin typeface="Calibri"/>
                <a:ea typeface="Calibri"/>
              </a:rPr>
              <a:t> &lt;li&gt;And Still I Rise&lt;/li&gt;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69" name="Line 4"/>
          <p:cNvSpPr/>
          <p:nvPr/>
        </p:nvSpPr>
        <p:spPr>
          <a:xfrm flipV="1">
            <a:off x="3229560" y="2782080"/>
            <a:ext cx="2383200" cy="19440"/>
          </a:xfrm>
          <a:prstGeom prst="line">
            <a:avLst/>
          </a:prstGeom>
          <a:ln w="255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"/>
          <p:cNvSpPr/>
          <p:nvPr/>
        </p:nvSpPr>
        <p:spPr>
          <a:xfrm>
            <a:off x="6085080" y="4649760"/>
            <a:ext cx="14292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Gil’s Branch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image3.jpeg" descr=""/>
          <p:cNvPicPr/>
          <p:nvPr/>
        </p:nvPicPr>
        <p:blipFill>
          <a:blip r:embed="rId1"/>
          <a:stretch/>
        </p:blipFill>
        <p:spPr>
          <a:xfrm>
            <a:off x="6381000" y="3672000"/>
            <a:ext cx="879120" cy="8791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75960"/>
            <a:ext cx="6475320" cy="45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Gil fixes and pushes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2469600" y="1061640"/>
            <a:ext cx="16761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Master Branch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3183120" y="5912280"/>
            <a:ext cx="14292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Gil’s Branch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5" name="image3.jpeg" descr=""/>
          <p:cNvPicPr/>
          <p:nvPr/>
        </p:nvPicPr>
        <p:blipFill>
          <a:blip r:embed="rId1"/>
          <a:stretch/>
        </p:blipFill>
        <p:spPr>
          <a:xfrm>
            <a:off x="2487960" y="151236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76" name="CustomShape 4"/>
          <p:cNvSpPr/>
          <p:nvPr/>
        </p:nvSpPr>
        <p:spPr>
          <a:xfrm>
            <a:off x="2699280" y="242280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77" name="image3.jpeg" descr=""/>
          <p:cNvPicPr/>
          <p:nvPr/>
        </p:nvPicPr>
        <p:blipFill>
          <a:blip r:embed="rId2"/>
          <a:stretch/>
        </p:blipFill>
        <p:spPr>
          <a:xfrm>
            <a:off x="3452040" y="496620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78" name="CustomShape 5"/>
          <p:cNvSpPr/>
          <p:nvPr/>
        </p:nvSpPr>
        <p:spPr>
          <a:xfrm rot="16200000">
            <a:off x="2778840" y="3840120"/>
            <a:ext cx="224136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noFill/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6"/>
          <p:cNvSpPr/>
          <p:nvPr/>
        </p:nvSpPr>
        <p:spPr>
          <a:xfrm>
            <a:off x="4307760" y="3077280"/>
            <a:ext cx="3831120" cy="942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Gil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pushes (uploads)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his revision the main branch.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No code conflicts.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80" name="image3.jpeg" descr=""/>
          <p:cNvPicPr/>
          <p:nvPr/>
        </p:nvPicPr>
        <p:blipFill>
          <a:blip r:embed="rId3"/>
          <a:stretch/>
        </p:blipFill>
        <p:spPr>
          <a:xfrm>
            <a:off x="3593160" y="148716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81" name="CustomShape 7"/>
          <p:cNvSpPr/>
          <p:nvPr/>
        </p:nvSpPr>
        <p:spPr>
          <a:xfrm>
            <a:off x="3816720" y="238464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82" name="CustomShape 8"/>
          <p:cNvSpPr/>
          <p:nvPr/>
        </p:nvSpPr>
        <p:spPr>
          <a:xfrm>
            <a:off x="4685400" y="4455360"/>
            <a:ext cx="3084480" cy="191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&lt;ul&gt;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&lt;li&gt;Poems&lt;/li&gt;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&lt;li&gt;Albums&lt;/li&gt;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&lt;li&gt;Songs&lt;/li&gt;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3" name="Picture 1" descr=""/>
          <p:cNvPicPr/>
          <p:nvPr/>
        </p:nvPicPr>
        <p:blipFill>
          <a:blip r:embed="rId4"/>
          <a:srcRect l="24076" t="0" r="0" b="0"/>
          <a:stretch/>
        </p:blipFill>
        <p:spPr>
          <a:xfrm>
            <a:off x="534960" y="4111560"/>
            <a:ext cx="2408760" cy="22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Anne starts her work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336600" y="1649880"/>
            <a:ext cx="921852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Rule:  pull first, then push your changes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6" name="Picture 5" descr=""/>
          <p:cNvPicPr/>
          <p:nvPr/>
        </p:nvPicPr>
        <p:blipFill>
          <a:blip r:embed="rId1"/>
          <a:stretch/>
        </p:blipFill>
        <p:spPr>
          <a:xfrm>
            <a:off x="1004040" y="3446640"/>
            <a:ext cx="1827000" cy="1649160"/>
          </a:xfrm>
          <a:prstGeom prst="rect">
            <a:avLst/>
          </a:prstGeom>
          <a:ln>
            <a:noFill/>
          </a:ln>
        </p:spPr>
      </p:pic>
      <p:sp>
        <p:nvSpPr>
          <p:cNvPr id="287" name="CustomShape 3"/>
          <p:cNvSpPr/>
          <p:nvPr/>
        </p:nvSpPr>
        <p:spPr>
          <a:xfrm>
            <a:off x="3951360" y="3157560"/>
            <a:ext cx="3947760" cy="2228040"/>
          </a:xfrm>
          <a:prstGeom prst="wedgeRoundRectCallout">
            <a:avLst>
              <a:gd name="adj1" fmla="val -89071"/>
              <a:gd name="adj2" fmla="val -7971"/>
              <a:gd name="adj3" fmla="val 16667"/>
            </a:avLst>
          </a:prstGeom>
          <a:solidFill>
            <a:srgbClr val="ffffff"/>
          </a:solidFill>
          <a:ln w="25560">
            <a:solidFill>
              <a:schemeClr val="accent1"/>
            </a:solidFill>
            <a:round/>
          </a:ln>
          <a:effectLst>
            <a:outerShdw blurRad="38100" dir="5400000" dist="230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look into my face</a:t>
            </a:r>
            <a:br/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and you will know that crimes dropped upon 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as from a high building…</a:t>
            </a:r>
            <a:br/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…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by which I mean, I broke the rules.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304920" y="75960"/>
            <a:ext cx="6475320" cy="45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Anne pushes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148760" y="1112400"/>
            <a:ext cx="16761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Master Branch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3185640" y="5912280"/>
            <a:ext cx="169416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Anne’s Branch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1" name="image3.jpeg" descr=""/>
          <p:cNvPicPr/>
          <p:nvPr/>
        </p:nvPicPr>
        <p:blipFill>
          <a:blip r:embed="rId1"/>
          <a:stretch/>
        </p:blipFill>
        <p:spPr>
          <a:xfrm>
            <a:off x="1243440" y="156744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92" name="CustomShape 4"/>
          <p:cNvSpPr/>
          <p:nvPr/>
        </p:nvSpPr>
        <p:spPr>
          <a:xfrm>
            <a:off x="1378440" y="247356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93" name="image3.jpeg" descr=""/>
          <p:cNvPicPr/>
          <p:nvPr/>
        </p:nvPicPr>
        <p:blipFill>
          <a:blip r:embed="rId2"/>
          <a:stretch/>
        </p:blipFill>
        <p:spPr>
          <a:xfrm>
            <a:off x="3452040" y="496620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94" name="CustomShape 5"/>
          <p:cNvSpPr/>
          <p:nvPr/>
        </p:nvSpPr>
        <p:spPr>
          <a:xfrm rot="16200000">
            <a:off x="2778840" y="3840120"/>
            <a:ext cx="2241360" cy="10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noFill/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6"/>
          <p:cNvSpPr/>
          <p:nvPr/>
        </p:nvSpPr>
        <p:spPr>
          <a:xfrm>
            <a:off x="4307760" y="3077280"/>
            <a:ext cx="3831120" cy="942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Anne dude 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pushes (uploads)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her revision the main branch.  No code conflicts.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2600"/>
                </a:solidFill>
                <a:latin typeface="Arial"/>
                <a:ea typeface="Arial"/>
              </a:rPr>
              <a:t>Not what we want.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96" name="image3.jpeg" descr=""/>
          <p:cNvPicPr/>
          <p:nvPr/>
        </p:nvPicPr>
        <p:blipFill>
          <a:blip r:embed="rId3"/>
          <a:stretch/>
        </p:blipFill>
        <p:spPr>
          <a:xfrm>
            <a:off x="2399040" y="153792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297" name="CustomShape 7"/>
          <p:cNvSpPr/>
          <p:nvPr/>
        </p:nvSpPr>
        <p:spPr>
          <a:xfrm>
            <a:off x="2610360" y="244800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>
            <a:off x="4475160" y="4262760"/>
            <a:ext cx="4745520" cy="1919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&lt;ul&gt;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&lt;li&gt;The Double Image&lt;/li&gt;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&lt;li&gt;Heart’s Needle&lt;/li&gt;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    &lt;li&gt;Baby Picture&lt;/li&gt;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Calibri"/>
              </a:rPr>
              <a:t>&lt;/ul&gt;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9" name="image3.jpeg" descr=""/>
          <p:cNvPicPr/>
          <p:nvPr/>
        </p:nvPicPr>
        <p:blipFill>
          <a:blip r:embed="rId4"/>
          <a:stretch/>
        </p:blipFill>
        <p:spPr>
          <a:xfrm>
            <a:off x="3555000" y="153792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300" name="CustomShape 9"/>
          <p:cNvSpPr/>
          <p:nvPr/>
        </p:nvSpPr>
        <p:spPr>
          <a:xfrm>
            <a:off x="3665160" y="247752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1" name="Picture 15" descr=""/>
          <p:cNvPicPr/>
          <p:nvPr/>
        </p:nvPicPr>
        <p:blipFill>
          <a:blip r:embed="rId5"/>
          <a:stretch/>
        </p:blipFill>
        <p:spPr>
          <a:xfrm>
            <a:off x="884160" y="4611960"/>
            <a:ext cx="1827000" cy="164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If Annehad made a pull first…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2436840" y="2108160"/>
            <a:ext cx="4745520" cy="3747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&lt;ul&gt;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   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&lt;li&gt;The Double Image&lt;/li&gt;</a:t>
            </a:r>
            <a:br/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    &lt;li&gt;Heart’s Needle&lt;/li&gt;</a:t>
            </a:r>
            <a:br/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    &lt;li&gt;Baby Picture&lt;/li&gt;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&lt;/ul&gt;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&lt;ul&gt;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    </a:t>
            </a: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&lt;li&gt;Poems&lt;/li&gt;</a:t>
            </a:r>
            <a:br/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    &lt;li&gt;Albums&lt;/li&gt;</a:t>
            </a:r>
            <a:br/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    &lt;li&gt;Songs&lt;/li&gt;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libri"/>
                <a:ea typeface="Calibri"/>
              </a:rPr>
              <a:t>&lt;/ul&gt;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3567600" y="1175400"/>
            <a:ext cx="2007000" cy="638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Conflict!</a:t>
            </a:r>
            <a:endParaRPr b="0" lang="en-US" sz="36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90600" y="2953440"/>
            <a:ext cx="8227800" cy="87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Admin Items</a:t>
            </a:r>
            <a:endParaRPr b="0" lang="en-US" sz="41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overwritten work is discovered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6" name="image8.png" descr=""/>
          <p:cNvPicPr/>
          <p:nvPr/>
        </p:nvPicPr>
        <p:blipFill>
          <a:blip r:embed="rId1"/>
          <a:stretch/>
        </p:blipFill>
        <p:spPr>
          <a:xfrm>
            <a:off x="2387880" y="2004840"/>
            <a:ext cx="5468760" cy="3081960"/>
          </a:xfrm>
          <a:prstGeom prst="rect">
            <a:avLst/>
          </a:prstGeom>
          <a:ln w="12600">
            <a:noFill/>
          </a:ln>
        </p:spPr>
      </p:pic>
      <p:pic>
        <p:nvPicPr>
          <p:cNvPr id="307" name="Picture 15" descr=""/>
          <p:cNvPicPr/>
          <p:nvPr/>
        </p:nvPicPr>
        <p:blipFill>
          <a:blip r:embed="rId2"/>
          <a:stretch/>
        </p:blipFill>
        <p:spPr>
          <a:xfrm>
            <a:off x="172080" y="3923280"/>
            <a:ext cx="1940400" cy="2328840"/>
          </a:xfrm>
          <a:prstGeom prst="rect">
            <a:avLst/>
          </a:prstGeom>
          <a:ln>
            <a:noFill/>
          </a:ln>
        </p:spPr>
      </p:pic>
      <p:pic>
        <p:nvPicPr>
          <p:cNvPr id="308" name="Picture 16" descr=""/>
          <p:cNvPicPr/>
          <p:nvPr/>
        </p:nvPicPr>
        <p:blipFill>
          <a:blip r:embed="rId3"/>
          <a:stretch/>
        </p:blipFill>
        <p:spPr>
          <a:xfrm>
            <a:off x="337320" y="1207800"/>
            <a:ext cx="1609200" cy="2337120"/>
          </a:xfrm>
          <a:prstGeom prst="rect">
            <a:avLst/>
          </a:prstGeom>
          <a:ln>
            <a:noFill/>
          </a:ln>
        </p:spPr>
      </p:pic>
      <p:pic>
        <p:nvPicPr>
          <p:cNvPr id="309" name="Picture 17" descr=""/>
          <p:cNvPicPr/>
          <p:nvPr/>
        </p:nvPicPr>
        <p:blipFill>
          <a:blip r:embed="rId4"/>
          <a:stretch/>
        </p:blipFill>
        <p:spPr>
          <a:xfrm>
            <a:off x="3646800" y="3444840"/>
            <a:ext cx="1477800" cy="133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04920" y="0"/>
            <a:ext cx="704484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Roll Back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2468520" y="1061640"/>
            <a:ext cx="146268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Main Branch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5348880" y="5807160"/>
            <a:ext cx="175824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Anne’s Branch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13" name="image3.jpeg" descr=""/>
          <p:cNvPicPr/>
          <p:nvPr/>
        </p:nvPicPr>
        <p:blipFill>
          <a:blip r:embed="rId1"/>
          <a:stretch/>
        </p:blipFill>
        <p:spPr>
          <a:xfrm>
            <a:off x="2475360" y="1512360"/>
            <a:ext cx="879120" cy="879120"/>
          </a:xfrm>
          <a:prstGeom prst="rect">
            <a:avLst/>
          </a:prstGeom>
          <a:ln w="12600">
            <a:noFill/>
          </a:ln>
        </p:spPr>
      </p:pic>
      <p:pic>
        <p:nvPicPr>
          <p:cNvPr id="314" name="image3.jpeg" descr=""/>
          <p:cNvPicPr/>
          <p:nvPr/>
        </p:nvPicPr>
        <p:blipFill>
          <a:blip r:embed="rId2"/>
          <a:stretch/>
        </p:blipFill>
        <p:spPr>
          <a:xfrm>
            <a:off x="3611160" y="1504800"/>
            <a:ext cx="879120" cy="879120"/>
          </a:xfrm>
          <a:prstGeom prst="rect">
            <a:avLst/>
          </a:prstGeom>
          <a:ln w="12600">
            <a:noFill/>
          </a:ln>
        </p:spPr>
      </p:pic>
      <p:pic>
        <p:nvPicPr>
          <p:cNvPr id="315" name="image3.jpeg" descr=""/>
          <p:cNvPicPr/>
          <p:nvPr/>
        </p:nvPicPr>
        <p:blipFill>
          <a:blip r:embed="rId3"/>
          <a:stretch/>
        </p:blipFill>
        <p:spPr>
          <a:xfrm>
            <a:off x="4746600" y="1503000"/>
            <a:ext cx="879120" cy="879120"/>
          </a:xfrm>
          <a:prstGeom prst="rect">
            <a:avLst/>
          </a:prstGeom>
          <a:ln w="12600">
            <a:noFill/>
          </a:ln>
        </p:spPr>
      </p:pic>
      <p:pic>
        <p:nvPicPr>
          <p:cNvPr id="316" name="image3.jpeg" descr=""/>
          <p:cNvPicPr/>
          <p:nvPr/>
        </p:nvPicPr>
        <p:blipFill>
          <a:blip r:embed="rId4"/>
          <a:stretch/>
        </p:blipFill>
        <p:spPr>
          <a:xfrm>
            <a:off x="5882400" y="150300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317" name="CustomShape 4"/>
          <p:cNvSpPr/>
          <p:nvPr/>
        </p:nvSpPr>
        <p:spPr>
          <a:xfrm>
            <a:off x="2699280" y="242280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3818880" y="241992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4899600" y="242676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0" name="CustomShape 7"/>
          <p:cNvSpPr/>
          <p:nvPr/>
        </p:nvSpPr>
        <p:spPr>
          <a:xfrm>
            <a:off x="6392880" y="242280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21" name="Line 8"/>
          <p:cNvSpPr/>
          <p:nvPr/>
        </p:nvSpPr>
        <p:spPr>
          <a:xfrm flipV="1">
            <a:off x="3355920" y="1947960"/>
            <a:ext cx="254880" cy="1800"/>
          </a:xfrm>
          <a:prstGeom prst="line">
            <a:avLst/>
          </a:prstGeom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9"/>
          <p:cNvSpPr/>
          <p:nvPr/>
        </p:nvSpPr>
        <p:spPr>
          <a:xfrm flipV="1">
            <a:off x="4491720" y="1945080"/>
            <a:ext cx="254880" cy="7560"/>
          </a:xfrm>
          <a:prstGeom prst="line">
            <a:avLst/>
          </a:prstGeom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Line 10"/>
          <p:cNvSpPr/>
          <p:nvPr/>
        </p:nvSpPr>
        <p:spPr>
          <a:xfrm flipV="1">
            <a:off x="5630760" y="1935360"/>
            <a:ext cx="254880" cy="7920"/>
          </a:xfrm>
          <a:prstGeom prst="line">
            <a:avLst/>
          </a:prstGeom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24" name="image3.jpeg" descr=""/>
          <p:cNvPicPr/>
          <p:nvPr/>
        </p:nvPicPr>
        <p:blipFill>
          <a:blip r:embed="rId5"/>
          <a:stretch/>
        </p:blipFill>
        <p:spPr>
          <a:xfrm>
            <a:off x="5927760" y="4885560"/>
            <a:ext cx="879120" cy="879120"/>
          </a:xfrm>
          <a:prstGeom prst="rect">
            <a:avLst/>
          </a:prstGeom>
          <a:ln w="12600">
            <a:noFill/>
          </a:ln>
        </p:spPr>
      </p:pic>
      <p:sp>
        <p:nvSpPr>
          <p:cNvPr id="325" name="CustomShape 11"/>
          <p:cNvSpPr/>
          <p:nvPr/>
        </p:nvSpPr>
        <p:spPr>
          <a:xfrm>
            <a:off x="6048720" y="5041800"/>
            <a:ext cx="598680" cy="57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12"/>
          <p:cNvSpPr/>
          <p:nvPr/>
        </p:nvSpPr>
        <p:spPr>
          <a:xfrm>
            <a:off x="4888080" y="1682280"/>
            <a:ext cx="598680" cy="57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13"/>
          <p:cNvSpPr/>
          <p:nvPr/>
        </p:nvSpPr>
        <p:spPr>
          <a:xfrm rot="16200000">
            <a:off x="4770360" y="1704240"/>
            <a:ext cx="815400" cy="224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noFill/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14"/>
          <p:cNvSpPr/>
          <p:nvPr/>
        </p:nvSpPr>
        <p:spPr>
          <a:xfrm>
            <a:off x="5043240" y="3421440"/>
            <a:ext cx="3179520" cy="516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Maya </a:t>
            </a:r>
            <a:r>
              <a:rPr b="1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rolls back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the code to an earlier version.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29" name="Picture 22" descr=""/>
          <p:cNvPicPr/>
          <p:nvPr/>
        </p:nvPicPr>
        <p:blipFill>
          <a:blip r:embed="rId6"/>
          <a:stretch/>
        </p:blipFill>
        <p:spPr>
          <a:xfrm>
            <a:off x="337320" y="1207800"/>
            <a:ext cx="1609200" cy="2337120"/>
          </a:xfrm>
          <a:prstGeom prst="rect">
            <a:avLst/>
          </a:prstGeom>
          <a:ln>
            <a:noFill/>
          </a:ln>
        </p:spPr>
      </p:pic>
      <p:pic>
        <p:nvPicPr>
          <p:cNvPr id="330" name="Picture 23" descr=""/>
          <p:cNvPicPr/>
          <p:nvPr/>
        </p:nvPicPr>
        <p:blipFill>
          <a:blip r:embed="rId7"/>
          <a:stretch/>
        </p:blipFill>
        <p:spPr>
          <a:xfrm>
            <a:off x="403200" y="4471560"/>
            <a:ext cx="1477800" cy="1333800"/>
          </a:xfrm>
          <a:prstGeom prst="rect">
            <a:avLst/>
          </a:prstGeom>
          <a:ln>
            <a:noFill/>
          </a:ln>
        </p:spPr>
      </p:pic>
    </p:spTree>
  </p:cSld>
  <p:transition spd="slow">
    <p:dissolve/>
  </p:transition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Group Project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1356840" y="2757240"/>
            <a:ext cx="6556680" cy="1155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4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Lesson: 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You should use Version Control!</a:t>
            </a:r>
            <a:endParaRPr b="0" lang="en-US" sz="30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Quick Activity!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-11880" y="689760"/>
            <a:ext cx="9154080" cy="562464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3"/>
          <p:cNvSpPr/>
          <p:nvPr/>
        </p:nvSpPr>
        <p:spPr>
          <a:xfrm>
            <a:off x="304920" y="914400"/>
            <a:ext cx="8685000" cy="2224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Turn to your neighbor, and have one of you explain to the other: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 concept of version control.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Then the other should explain: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Two of the key advantages to using a version control system.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3657600" y="124920"/>
            <a:ext cx="533232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3 min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So… What’s this GitHub?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0" y="990720"/>
            <a:ext cx="9147960" cy="3181680"/>
          </a:xfrm>
          <a:prstGeom prst="rect">
            <a:avLst/>
          </a:prstGeom>
          <a:solidFill>
            <a:srgbClr val="2e75b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3"/>
          <p:cNvSpPr/>
          <p:nvPr/>
        </p:nvSpPr>
        <p:spPr>
          <a:xfrm>
            <a:off x="304920" y="1219320"/>
            <a:ext cx="8608680" cy="2649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85840" indent="-2840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GitHub is a Web-Based hosting service to store code online.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It allows developers to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pull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 (download) code or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push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 (upload) code to the same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repository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(directory).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It also allows developers to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view histories 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of code changes and to </a:t>
            </a:r>
            <a:r>
              <a:rPr b="1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track issues</a:t>
            </a: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Arial"/>
              </a:rPr>
              <a:t>.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0" name="image4.jpeg" descr=""/>
          <p:cNvPicPr/>
          <p:nvPr/>
        </p:nvPicPr>
        <p:blipFill>
          <a:blip r:embed="rId1"/>
          <a:srcRect l="0" t="15118" r="0" b="16087"/>
          <a:stretch/>
        </p:blipFill>
        <p:spPr>
          <a:xfrm>
            <a:off x="2209680" y="4174200"/>
            <a:ext cx="5299920" cy="21319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Pushing and Pulling to GitHub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0" y="865080"/>
            <a:ext cx="9142200" cy="1519200"/>
          </a:xfrm>
          <a:prstGeom prst="rect">
            <a:avLst/>
          </a:prstGeom>
          <a:solidFill>
            <a:srgbClr val="dae3f3"/>
          </a:solidFill>
          <a:ln w="12600">
            <a:solidFill>
              <a:srgbClr val="dae3f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Line 3"/>
          <p:cNvSpPr/>
          <p:nvPr/>
        </p:nvSpPr>
        <p:spPr>
          <a:xfrm>
            <a:off x="0" y="653760"/>
            <a:ext cx="9144000" cy="360"/>
          </a:xfrm>
          <a:prstGeom prst="line">
            <a:avLst/>
          </a:prstGeom>
          <a:ln w="41400">
            <a:solidFill>
              <a:srgbClr val="c83232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44" name="image3.jpeg" descr=""/>
          <p:cNvPicPr/>
          <p:nvPr/>
        </p:nvPicPr>
        <p:blipFill>
          <a:blip r:embed="rId1"/>
          <a:stretch/>
        </p:blipFill>
        <p:spPr>
          <a:xfrm>
            <a:off x="2133720" y="1230840"/>
            <a:ext cx="879120" cy="879120"/>
          </a:xfrm>
          <a:prstGeom prst="rect">
            <a:avLst/>
          </a:prstGeom>
          <a:ln w="12600">
            <a:noFill/>
          </a:ln>
        </p:spPr>
      </p:pic>
      <p:pic>
        <p:nvPicPr>
          <p:cNvPr id="345" name="image3.jpeg" descr=""/>
          <p:cNvPicPr/>
          <p:nvPr/>
        </p:nvPicPr>
        <p:blipFill>
          <a:blip r:embed="rId2"/>
          <a:stretch/>
        </p:blipFill>
        <p:spPr>
          <a:xfrm>
            <a:off x="3269160" y="1223280"/>
            <a:ext cx="879120" cy="879120"/>
          </a:xfrm>
          <a:prstGeom prst="rect">
            <a:avLst/>
          </a:prstGeom>
          <a:ln w="12600">
            <a:noFill/>
          </a:ln>
        </p:spPr>
      </p:pic>
      <p:pic>
        <p:nvPicPr>
          <p:cNvPr id="346" name="image3.jpeg" descr=""/>
          <p:cNvPicPr/>
          <p:nvPr/>
        </p:nvPicPr>
        <p:blipFill>
          <a:blip r:embed="rId3"/>
          <a:stretch/>
        </p:blipFill>
        <p:spPr>
          <a:xfrm>
            <a:off x="4404960" y="1221120"/>
            <a:ext cx="879120" cy="879120"/>
          </a:xfrm>
          <a:prstGeom prst="rect">
            <a:avLst/>
          </a:prstGeom>
          <a:ln w="12600">
            <a:noFill/>
          </a:ln>
        </p:spPr>
      </p:pic>
      <p:pic>
        <p:nvPicPr>
          <p:cNvPr id="347" name="image3.jpeg" descr=""/>
          <p:cNvPicPr/>
          <p:nvPr/>
        </p:nvPicPr>
        <p:blipFill>
          <a:blip r:embed="rId4"/>
          <a:stretch/>
        </p:blipFill>
        <p:spPr>
          <a:xfrm>
            <a:off x="5540760" y="1221120"/>
            <a:ext cx="879120" cy="879120"/>
          </a:xfrm>
          <a:prstGeom prst="rect">
            <a:avLst/>
          </a:prstGeom>
          <a:ln w="12600">
            <a:noFill/>
          </a:ln>
        </p:spPr>
      </p:pic>
      <p:pic>
        <p:nvPicPr>
          <p:cNvPr id="348" name="image1.gif" descr=""/>
          <p:cNvPicPr/>
          <p:nvPr/>
        </p:nvPicPr>
        <p:blipFill>
          <a:blip r:embed="rId5"/>
          <a:stretch/>
        </p:blipFill>
        <p:spPr>
          <a:xfrm>
            <a:off x="235080" y="855360"/>
            <a:ext cx="1509840" cy="1509840"/>
          </a:xfrm>
          <a:prstGeom prst="rect">
            <a:avLst/>
          </a:prstGeom>
          <a:ln w="12600">
            <a:noFill/>
          </a:ln>
        </p:spPr>
      </p:pic>
      <p:sp>
        <p:nvSpPr>
          <p:cNvPr id="349" name="CustomShape 4"/>
          <p:cNvSpPr/>
          <p:nvPr/>
        </p:nvSpPr>
        <p:spPr>
          <a:xfrm rot="5400000">
            <a:off x="1598040" y="2007360"/>
            <a:ext cx="871560" cy="10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c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5"/>
          <p:cNvSpPr/>
          <p:nvPr/>
        </p:nvSpPr>
        <p:spPr>
          <a:xfrm>
            <a:off x="2424240" y="86760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1" name="CustomShape 6"/>
          <p:cNvSpPr/>
          <p:nvPr/>
        </p:nvSpPr>
        <p:spPr>
          <a:xfrm>
            <a:off x="3543840" y="86508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2" name="CustomShape 7"/>
          <p:cNvSpPr/>
          <p:nvPr/>
        </p:nvSpPr>
        <p:spPr>
          <a:xfrm>
            <a:off x="4624560" y="87192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3" name="CustomShape 8"/>
          <p:cNvSpPr/>
          <p:nvPr/>
        </p:nvSpPr>
        <p:spPr>
          <a:xfrm>
            <a:off x="5879880" y="871920"/>
            <a:ext cx="203760" cy="33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54" name="CustomShape 9"/>
          <p:cNvSpPr/>
          <p:nvPr/>
        </p:nvSpPr>
        <p:spPr>
          <a:xfrm flipV="1">
            <a:off x="1492200" y="-4082040"/>
            <a:ext cx="2215800" cy="123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10"/>
          <p:cNvSpPr/>
          <p:nvPr/>
        </p:nvSpPr>
        <p:spPr>
          <a:xfrm>
            <a:off x="1568520" y="2546280"/>
            <a:ext cx="91260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Pull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6" name="CustomShape 11"/>
          <p:cNvSpPr/>
          <p:nvPr/>
        </p:nvSpPr>
        <p:spPr>
          <a:xfrm>
            <a:off x="2593800" y="2962080"/>
            <a:ext cx="101916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Push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57" name="CustomShape 12"/>
          <p:cNvSpPr/>
          <p:nvPr/>
        </p:nvSpPr>
        <p:spPr>
          <a:xfrm rot="5400000">
            <a:off x="844920" y="2748960"/>
            <a:ext cx="2377800" cy="10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c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13"/>
          <p:cNvSpPr/>
          <p:nvPr/>
        </p:nvSpPr>
        <p:spPr>
          <a:xfrm flipV="1">
            <a:off x="1563840" y="-10921680"/>
            <a:ext cx="3161880" cy="260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noFill/>
          <a:ln w="6660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14"/>
          <p:cNvSpPr/>
          <p:nvPr/>
        </p:nvSpPr>
        <p:spPr>
          <a:xfrm>
            <a:off x="3528720" y="4784040"/>
            <a:ext cx="101916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Push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0" name="CustomShape 15"/>
          <p:cNvSpPr/>
          <p:nvPr/>
        </p:nvSpPr>
        <p:spPr>
          <a:xfrm>
            <a:off x="1568520" y="4084920"/>
            <a:ext cx="91260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Pull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1" name="CustomShape 16"/>
          <p:cNvSpPr/>
          <p:nvPr/>
        </p:nvSpPr>
        <p:spPr>
          <a:xfrm flipV="1" rot="10800000">
            <a:off x="19844280" y="19607040"/>
            <a:ext cx="3666600" cy="347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c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17"/>
          <p:cNvSpPr/>
          <p:nvPr/>
        </p:nvSpPr>
        <p:spPr>
          <a:xfrm>
            <a:off x="4141800" y="5325840"/>
            <a:ext cx="91260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Pull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3" name="CustomShape 18"/>
          <p:cNvSpPr/>
          <p:nvPr/>
        </p:nvSpPr>
        <p:spPr>
          <a:xfrm flipV="1">
            <a:off x="1563840" y="-17569800"/>
            <a:ext cx="4415400" cy="393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19"/>
          <p:cNvSpPr/>
          <p:nvPr/>
        </p:nvSpPr>
        <p:spPr>
          <a:xfrm>
            <a:off x="4867560" y="5744520"/>
            <a:ext cx="101916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Push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5" name="CustomShape 20"/>
          <p:cNvSpPr/>
          <p:nvPr/>
        </p:nvSpPr>
        <p:spPr>
          <a:xfrm>
            <a:off x="6576480" y="1442880"/>
            <a:ext cx="134676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GitHub Branch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66" name="CustomShape 21"/>
          <p:cNvSpPr/>
          <p:nvPr/>
        </p:nvSpPr>
        <p:spPr>
          <a:xfrm rot="5400000">
            <a:off x="2202840" y="2772360"/>
            <a:ext cx="2377800" cy="1080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c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22"/>
          <p:cNvSpPr/>
          <p:nvPr/>
        </p:nvSpPr>
        <p:spPr>
          <a:xfrm>
            <a:off x="2926440" y="4084920"/>
            <a:ext cx="91260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Pull Code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8" name="Picture 31" descr=""/>
          <p:cNvPicPr/>
          <p:nvPr/>
        </p:nvPicPr>
        <p:blipFill>
          <a:blip r:embed="rId6"/>
          <a:stretch/>
        </p:blipFill>
        <p:spPr>
          <a:xfrm>
            <a:off x="502560" y="2484720"/>
            <a:ext cx="805680" cy="1170360"/>
          </a:xfrm>
          <a:prstGeom prst="rect">
            <a:avLst/>
          </a:prstGeom>
          <a:ln>
            <a:noFill/>
          </a:ln>
        </p:spPr>
      </p:pic>
      <p:pic>
        <p:nvPicPr>
          <p:cNvPr id="369" name="Picture 32" descr=""/>
          <p:cNvPicPr/>
          <p:nvPr/>
        </p:nvPicPr>
        <p:blipFill>
          <a:blip r:embed="rId7"/>
          <a:stretch/>
        </p:blipFill>
        <p:spPr>
          <a:xfrm>
            <a:off x="198000" y="3863520"/>
            <a:ext cx="1219680" cy="1100880"/>
          </a:xfrm>
          <a:prstGeom prst="rect">
            <a:avLst/>
          </a:prstGeom>
          <a:ln>
            <a:noFill/>
          </a:ln>
        </p:spPr>
      </p:pic>
      <p:pic>
        <p:nvPicPr>
          <p:cNvPr id="370" name="Picture 33" descr=""/>
          <p:cNvPicPr/>
          <p:nvPr/>
        </p:nvPicPr>
        <p:blipFill>
          <a:blip r:embed="rId8"/>
          <a:stretch/>
        </p:blipFill>
        <p:spPr>
          <a:xfrm>
            <a:off x="328680" y="5026680"/>
            <a:ext cx="1168560" cy="1402560"/>
          </a:xfrm>
          <a:prstGeom prst="rect">
            <a:avLst/>
          </a:prstGeom>
          <a:ln>
            <a:noFill/>
          </a:ln>
        </p:spPr>
      </p:pic>
    </p:spTree>
  </p:cSld>
  <p:transition spd="slow">
    <p:dissolve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390600" y="2953440"/>
            <a:ext cx="8227800" cy="87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Get Started with Git</a:t>
            </a:r>
            <a:endParaRPr b="0" lang="en-US" sz="41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Instructor Git Demo!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3" name="image11.png" descr=""/>
          <p:cNvPicPr/>
          <p:nvPr/>
        </p:nvPicPr>
        <p:blipFill>
          <a:blip r:embed="rId1"/>
          <a:stretch/>
        </p:blipFill>
        <p:spPr>
          <a:xfrm>
            <a:off x="315000" y="823320"/>
            <a:ext cx="8557920" cy="5395320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transition spd="slow">
    <p:dissolve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Basic Git Commands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443520" y="914400"/>
            <a:ext cx="8227800" cy="5759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At its most basic, these are the five git commands to get started: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clone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add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3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commit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push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5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pull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Basic Git Commands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443520" y="914400"/>
            <a:ext cx="8227800" cy="5515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At its most basic, these are the five git commands to get started: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clone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– copies an entire repo (to begin).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2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add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– adds a file for inclusion in Git.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3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commit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– notes a change to the local repo.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4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push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– sends changes to hosting service.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743040" indent="-512640">
              <a:lnSpc>
                <a:spcPct val="100000"/>
              </a:lnSpc>
              <a:buClr>
                <a:srgbClr val="000000"/>
              </a:buClr>
              <a:buFont typeface="StarSymbol"/>
              <a:buAutoNum type="arabicPeriod" startAt="5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git pull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– downloads freshest version of repo.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Where to Get Help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196920" y="838080"/>
            <a:ext cx="8945280" cy="4502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Practice, Practice, Practice: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Work Individually or in Groups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Review In Class Material (Exercises and Slides)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Re-Watch Class Videos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In Class Office Hours: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45 minutes before class, 30 minutes after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One-on-One Sessions: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By Announcement through SSM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Contact Student Success: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Anytime!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-11880" y="689760"/>
            <a:ext cx="9154080" cy="562464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3"/>
          <p:cNvSpPr/>
          <p:nvPr/>
        </p:nvSpPr>
        <p:spPr>
          <a:xfrm>
            <a:off x="304920" y="914400"/>
            <a:ext cx="8685000" cy="5270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Assignment: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Using GitHub and the Command Line: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Create a new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public GitHub repository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and name it whatever you like. Be sure to check the box for “initialize this repository with a README.”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Next,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clone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the repo to your local directory.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Then create an HTML file inside the local directory.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Add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Commit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and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Push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the code to GitHub.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Bonus:</a:t>
            </a:r>
            <a:endParaRPr b="0" lang="en-US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Find a partner in class, and </a:t>
            </a: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fork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their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repository to your own GitHub account. Clone this forked repository to your local directory.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Add, Commit, and Push the code back to your forked copy.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Finally, submit a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pull request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to send your changes to your partner’s repo.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CustomShape 4"/>
          <p:cNvSpPr/>
          <p:nvPr/>
        </p:nvSpPr>
        <p:spPr>
          <a:xfrm>
            <a:off x="2514600" y="124920"/>
            <a:ext cx="647532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Activity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Git Add, Commit, Push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|  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20 min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Still a Bit Lost? Never Worry!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3" name="image12.png" descr=""/>
          <p:cNvPicPr/>
          <p:nvPr/>
        </p:nvPicPr>
        <p:blipFill>
          <a:blip r:embed="rId1"/>
          <a:stretch/>
        </p:blipFill>
        <p:spPr>
          <a:xfrm>
            <a:off x="278280" y="966960"/>
            <a:ext cx="4846320" cy="492264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84" name="CustomShape 2"/>
          <p:cNvSpPr/>
          <p:nvPr/>
        </p:nvSpPr>
        <p:spPr>
          <a:xfrm>
            <a:off x="5257800" y="2514600"/>
            <a:ext cx="3732120" cy="118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Follow this handy Guide!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Practice a few times on your own before our next class.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304920" y="0"/>
            <a:ext cx="68562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If You’re Still Lost… Here’s a (Free) Course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6" name="image13.png" descr=""/>
          <p:cNvPicPr/>
          <p:nvPr/>
        </p:nvPicPr>
        <p:blipFill>
          <a:blip r:embed="rId1"/>
          <a:stretch/>
        </p:blipFill>
        <p:spPr>
          <a:xfrm>
            <a:off x="990720" y="889920"/>
            <a:ext cx="7237080" cy="4832640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387" name="CustomShape 2"/>
          <p:cNvSpPr/>
          <p:nvPr/>
        </p:nvSpPr>
        <p:spPr>
          <a:xfrm>
            <a:off x="2269440" y="5882760"/>
            <a:ext cx="446940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https://www.codeschool.com/courses/try-git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390600" y="2953440"/>
            <a:ext cx="8227800" cy="87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HTML Round 2</a:t>
            </a:r>
            <a:endParaRPr b="0" lang="en-US" sz="41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304920" y="0"/>
            <a:ext cx="68562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HTML Syntax (Basic)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897480" y="2974680"/>
            <a:ext cx="1369800" cy="699120"/>
          </a:xfrm>
          <a:prstGeom prst="rect">
            <a:avLst/>
          </a:prstGeom>
          <a:solidFill>
            <a:srgbClr val="ed7d3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&lt;h1&gt;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2269080" y="2971800"/>
            <a:ext cx="5370480" cy="699120"/>
          </a:xfrm>
          <a:prstGeom prst="rect">
            <a:avLst/>
          </a:prstGeom>
          <a:solidFill>
            <a:srgbClr val="e7e6e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This is Mah House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2" name="CustomShape 4"/>
          <p:cNvSpPr/>
          <p:nvPr/>
        </p:nvSpPr>
        <p:spPr>
          <a:xfrm>
            <a:off x="6993720" y="2971800"/>
            <a:ext cx="1674720" cy="699120"/>
          </a:xfrm>
          <a:prstGeom prst="rect">
            <a:avLst/>
          </a:prstGeom>
          <a:solidFill>
            <a:srgbClr val="ed7d3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&lt;/h1&gt;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93" name="CustomShape 5"/>
          <p:cNvSpPr/>
          <p:nvPr/>
        </p:nvSpPr>
        <p:spPr>
          <a:xfrm>
            <a:off x="720720" y="4497480"/>
            <a:ext cx="1627200" cy="39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Opening Tag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4" name="CustomShape 6"/>
          <p:cNvSpPr/>
          <p:nvPr/>
        </p:nvSpPr>
        <p:spPr>
          <a:xfrm>
            <a:off x="7110720" y="4497480"/>
            <a:ext cx="1528200" cy="39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Closing Tag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5" name="CustomShape 7"/>
          <p:cNvSpPr/>
          <p:nvPr/>
        </p:nvSpPr>
        <p:spPr>
          <a:xfrm>
            <a:off x="4152960" y="1420560"/>
            <a:ext cx="1124280" cy="39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Content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6" name="CustomShape 8"/>
          <p:cNvSpPr/>
          <p:nvPr/>
        </p:nvSpPr>
        <p:spPr>
          <a:xfrm flipV="1">
            <a:off x="1535400" y="-3633480"/>
            <a:ext cx="46080" cy="138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Line 9"/>
          <p:cNvSpPr/>
          <p:nvPr/>
        </p:nvSpPr>
        <p:spPr>
          <a:xfrm flipV="1">
            <a:off x="7923240" y="3682440"/>
            <a:ext cx="360" cy="814680"/>
          </a:xfrm>
          <a:prstGeom prst="line">
            <a:avLst/>
          </a:prstGeom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10"/>
          <p:cNvSpPr/>
          <p:nvPr/>
        </p:nvSpPr>
        <p:spPr>
          <a:xfrm>
            <a:off x="4761000" y="1982520"/>
            <a:ext cx="360" cy="989280"/>
          </a:xfrm>
          <a:prstGeom prst="line">
            <a:avLst/>
          </a:prstGeom>
          <a:ln w="6336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dissolve/>
  </p:transition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04920" y="0"/>
            <a:ext cx="68562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HTML Syntax (with Attribute)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0" name="image14.png" descr=""/>
          <p:cNvPicPr/>
          <p:nvPr/>
        </p:nvPicPr>
        <p:blipFill>
          <a:blip r:embed="rId1"/>
          <a:stretch/>
        </p:blipFill>
        <p:spPr>
          <a:xfrm>
            <a:off x="88560" y="1325880"/>
            <a:ext cx="9249840" cy="468036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04920" y="0"/>
            <a:ext cx="68562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Tricky Tags (Self-Closing)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02" name="image15.png" descr=""/>
          <p:cNvPicPr/>
          <p:nvPr/>
        </p:nvPicPr>
        <p:blipFill>
          <a:blip r:embed="rId1"/>
          <a:stretch/>
        </p:blipFill>
        <p:spPr>
          <a:xfrm>
            <a:off x="729000" y="1439640"/>
            <a:ext cx="7905240" cy="371700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04920" y="0"/>
            <a:ext cx="68562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Important Common Tags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457200" y="783720"/>
            <a:ext cx="8780040" cy="4650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>
              <a:lnSpc>
                <a:spcPct val="80000"/>
              </a:lnSpc>
              <a:spcBef>
                <a:spcPts val="400"/>
              </a:spcBef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Headings: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&lt;h1&gt; &lt;/h1&gt;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 Heading 1 (Largest Heading)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&lt;h2&gt; &lt;/h2&gt;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 Heading 2 (Next Largest Heading)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&lt;h3&gt; &lt;/h3&gt;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 Heading 3 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Containers: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&lt;html&gt; &lt;/html&gt;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 Wraps the entire page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&lt;head&gt; &lt;/head&gt;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- Wraps the header of the page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&lt;body&gt; &lt;/body&gt;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 Wraps the main content 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&lt;div&gt; &lt;/div&gt;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 Logical Container *** 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&lt;p&gt; &lt;/p&gt;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- Wraps individual Paragraphs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Others: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&lt;strong&gt;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(bold),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&lt;em&gt;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(emphasis)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&lt;img&gt;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(images)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&lt;a href&gt;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(links)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, &lt;li&gt;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(list items)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, &lt;title&gt;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(title), 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&lt;br&gt;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(line break),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&lt;table&gt;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(tables),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&lt;!-- --&gt;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 (comments)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04920" y="0"/>
            <a:ext cx="68562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Less Common Tags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6" name="CustomShape 2"/>
          <p:cNvSpPr/>
          <p:nvPr/>
        </p:nvSpPr>
        <p:spPr>
          <a:xfrm>
            <a:off x="457200" y="783720"/>
            <a:ext cx="8780040" cy="4361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marL="254520" indent="-25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All HTML Tags are listed here: </a:t>
            </a:r>
            <a:r>
              <a:rPr b="0" lang="en-US" sz="19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http://www.w3schools.com/tags/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900" spc="-1" strike="noStrike">
              <a:latin typeface="Arial"/>
            </a:endParaRPr>
          </a:p>
          <a:p>
            <a:pPr marL="254520" indent="-25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Don’t try to memorize them! Simply refer back to documentation as needed. 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900" spc="-1" strike="noStrike">
              <a:latin typeface="Arial"/>
            </a:endParaRPr>
          </a:p>
          <a:p>
            <a:pPr marL="254520" indent="-25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Other tags:</a:t>
            </a:r>
            <a:endParaRPr b="0" lang="en-US" sz="1900" spc="-1" strike="noStrike">
              <a:latin typeface="Arial"/>
            </a:endParaRPr>
          </a:p>
          <a:p>
            <a:pPr lvl="1" marL="551520" indent="-210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&lt;video&gt; for Videos</a:t>
            </a:r>
            <a:endParaRPr b="0" lang="en-US" sz="1900" spc="-1" strike="noStrike">
              <a:latin typeface="Arial"/>
            </a:endParaRPr>
          </a:p>
          <a:p>
            <a:pPr lvl="1" marL="551520" indent="-210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&lt;audio&gt; for Audio files</a:t>
            </a:r>
            <a:endParaRPr b="0" lang="en-US" sz="1900" spc="-1" strike="noStrike">
              <a:latin typeface="Arial"/>
            </a:endParaRPr>
          </a:p>
          <a:p>
            <a:pPr lvl="1" marL="551520" indent="-210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&lt;embed&gt; for Embedded files</a:t>
            </a:r>
            <a:endParaRPr b="0" lang="en-US" sz="1900" spc="-1" strike="noStrike">
              <a:latin typeface="Arial"/>
            </a:endParaRPr>
          </a:p>
          <a:p>
            <a:pPr lvl="1" marL="551520" indent="-210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&lt;code&gt; for including computer code</a:t>
            </a:r>
            <a:endParaRPr b="0" lang="en-US" sz="1900" spc="-1" strike="noStrike">
              <a:latin typeface="Arial"/>
            </a:endParaRPr>
          </a:p>
          <a:p>
            <a:pPr lvl="1" marL="551520" indent="-210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&lt;header&gt; for headers</a:t>
            </a:r>
            <a:endParaRPr b="0" lang="en-US" sz="1900" spc="-1" strike="noStrike">
              <a:latin typeface="Arial"/>
            </a:endParaRPr>
          </a:p>
          <a:p>
            <a:pPr lvl="1" marL="551520" indent="-210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&lt;nav&gt; for navigation bars</a:t>
            </a:r>
            <a:endParaRPr b="0" lang="en-US" sz="1900" spc="-1" strike="noStrike">
              <a:latin typeface="Arial"/>
            </a:endParaRPr>
          </a:p>
          <a:p>
            <a:pPr lvl="1" marL="551520" indent="-210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900" spc="-1" strike="noStrike">
                <a:solidFill>
                  <a:srgbClr val="000000"/>
                </a:solidFill>
                <a:latin typeface="Arial"/>
                <a:ea typeface="Arial"/>
              </a:rPr>
              <a:t>&lt;footer&gt; for footers </a:t>
            </a:r>
            <a:endParaRPr b="0" lang="en-US" sz="19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304920" y="0"/>
            <a:ext cx="68562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HTML for Forms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8" name="CustomShape 2"/>
          <p:cNvSpPr/>
          <p:nvPr/>
        </p:nvSpPr>
        <p:spPr>
          <a:xfrm>
            <a:off x="457200" y="783720"/>
            <a:ext cx="8780040" cy="4347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>
              <a:lnSpc>
                <a:spcPct val="100000"/>
              </a:lnSpc>
              <a:spcBef>
                <a:spcPts val="499"/>
              </a:spcBef>
            </a:pP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Common UI (User Interface) Form Elements: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&lt;form&gt;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- Creates a form section in HTML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&lt;input&gt;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- Input boxes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&lt;label&gt;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- Labels for boxes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&lt;button&gt;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- Button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&lt;textarea&gt;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- Large textbox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Homework #1 - Assignment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304920" y="762120"/>
            <a:ext cx="8739000" cy="38430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Also, at this point everyone should have access to the class content and homework repository.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Homework Assignment #1 is due: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lvl="1" marL="557280" indent="-212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1" lang="en-US" sz="19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July 10</a:t>
            </a:r>
            <a:r>
              <a:rPr b="1" lang="en-US" sz="1900" spc="-1" strike="noStrike" u="sng" baseline="101000">
                <a:solidFill>
                  <a:srgbClr val="000000"/>
                </a:solidFill>
                <a:uFillTx/>
                <a:latin typeface="Arial"/>
                <a:ea typeface="Arial"/>
              </a:rPr>
              <a:t>th</a:t>
            </a:r>
            <a:r>
              <a:rPr b="1" lang="en-US" sz="19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, 2018</a:t>
            </a:r>
            <a:endParaRPr b="0" lang="en-US" sz="19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304920" y="0"/>
            <a:ext cx="68562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HTML for Forms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0" name="image16.png" descr=""/>
          <p:cNvPicPr/>
          <p:nvPr/>
        </p:nvPicPr>
        <p:blipFill>
          <a:blip r:embed="rId1"/>
          <a:stretch/>
        </p:blipFill>
        <p:spPr>
          <a:xfrm>
            <a:off x="2057400" y="867600"/>
            <a:ext cx="6427440" cy="3512880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411" name="image17.png" descr=""/>
          <p:cNvPicPr/>
          <p:nvPr/>
        </p:nvPicPr>
        <p:blipFill>
          <a:blip r:embed="rId2"/>
          <a:stretch/>
        </p:blipFill>
        <p:spPr>
          <a:xfrm>
            <a:off x="2057400" y="4615200"/>
            <a:ext cx="4332240" cy="1560240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412" name="Line 2"/>
          <p:cNvSpPr/>
          <p:nvPr/>
        </p:nvSpPr>
        <p:spPr>
          <a:xfrm flipH="1">
            <a:off x="4521240" y="4386960"/>
            <a:ext cx="84600" cy="223560"/>
          </a:xfrm>
          <a:prstGeom prst="line">
            <a:avLst/>
          </a:prstGeom>
          <a:ln w="7308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dissolve/>
  </p:transition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04920" y="0"/>
            <a:ext cx="685620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On Ugly HTML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4" name="image18.png" descr=""/>
          <p:cNvPicPr/>
          <p:nvPr/>
        </p:nvPicPr>
        <p:blipFill>
          <a:blip r:embed="rId1"/>
          <a:stretch/>
        </p:blipFill>
        <p:spPr>
          <a:xfrm>
            <a:off x="299880" y="914400"/>
            <a:ext cx="8542080" cy="3179520"/>
          </a:xfrm>
          <a:prstGeom prst="rect">
            <a:avLst/>
          </a:prstGeom>
          <a:ln w="12600">
            <a:noFill/>
          </a:ln>
        </p:spPr>
      </p:pic>
      <p:sp>
        <p:nvSpPr>
          <p:cNvPr id="415" name="CustomShape 2"/>
          <p:cNvSpPr/>
          <p:nvPr/>
        </p:nvSpPr>
        <p:spPr>
          <a:xfrm>
            <a:off x="304920" y="4343400"/>
            <a:ext cx="8685000" cy="1918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Don’t do this… Use proper indentation and sectioning.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Readable code is easier to maintain.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Invest time to get better about this now. It will pay dividends!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7" name="CustomShape 2"/>
          <p:cNvSpPr/>
          <p:nvPr/>
        </p:nvSpPr>
        <p:spPr>
          <a:xfrm>
            <a:off x="-11880" y="689760"/>
            <a:ext cx="9154080" cy="562464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>
            <a:off x="304920" y="914400"/>
            <a:ext cx="8685000" cy="2649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 this activity, you’ll create a student bio using HTML. You will then add, commit, and push your completed HTML to GitHub for the world to see.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Additional instructions, sent via Slack.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9" name="CustomShape 4"/>
          <p:cNvSpPr/>
          <p:nvPr/>
        </p:nvSpPr>
        <p:spPr>
          <a:xfrm>
            <a:off x="3657600" y="124920"/>
            <a:ext cx="533232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Activity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1-HTML_Git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|  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20 min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-11880" y="689760"/>
            <a:ext cx="9154080" cy="562464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2" name="image19.png" descr=""/>
          <p:cNvPicPr/>
          <p:nvPr/>
        </p:nvPicPr>
        <p:blipFill>
          <a:blip r:embed="rId1"/>
          <a:stretch/>
        </p:blipFill>
        <p:spPr>
          <a:xfrm>
            <a:off x="914400" y="860040"/>
            <a:ext cx="7694280" cy="528408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390600" y="2953440"/>
            <a:ext cx="8227800" cy="87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CSS Stylin’</a:t>
            </a:r>
            <a:endParaRPr b="0" lang="en-US" sz="41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HTML / CSS Definitions </a:t>
            </a: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(*yawn* unimportant)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457200" y="1143000"/>
            <a:ext cx="8151480" cy="2976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HTML: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Hypertext Markup Language – (Content)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CSS: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Cascading Style Sheets – (Appearance)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HTML/CSS are the “languages of the web.”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Together they define both the content and the aesthetics of a webpage – handling everything from the layouts, colors, fonts and  content placement.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(JavaScript is the third – handling logic, animation, etc.)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26" name="image6.jpeg" descr=""/>
          <p:cNvPicPr/>
          <p:nvPr/>
        </p:nvPicPr>
        <p:blipFill>
          <a:blip r:embed="rId1"/>
          <a:stretch/>
        </p:blipFill>
        <p:spPr>
          <a:xfrm>
            <a:off x="869400" y="4631760"/>
            <a:ext cx="1872000" cy="1492560"/>
          </a:xfrm>
          <a:prstGeom prst="rect">
            <a:avLst/>
          </a:prstGeom>
          <a:ln w="12600">
            <a:noFill/>
          </a:ln>
        </p:spPr>
      </p:pic>
      <p:pic>
        <p:nvPicPr>
          <p:cNvPr id="427" name="image20.png" descr=""/>
          <p:cNvPicPr/>
          <p:nvPr/>
        </p:nvPicPr>
        <p:blipFill>
          <a:blip r:embed="rId2"/>
          <a:stretch/>
        </p:blipFill>
        <p:spPr>
          <a:xfrm>
            <a:off x="2743200" y="4648320"/>
            <a:ext cx="2970000" cy="149040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HTML / CSS Analogy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457200" y="990720"/>
            <a:ext cx="4099320" cy="2403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algn="ctr">
              <a:lnSpc>
                <a:spcPct val="100000"/>
              </a:lnSpc>
              <a:spcBef>
                <a:spcPts val="499"/>
              </a:spcBef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HTML Alone</a:t>
            </a:r>
            <a:endParaRPr b="0" lang="en-US" sz="2400" spc="-1" strike="noStrike">
              <a:latin typeface="Arial"/>
            </a:endParaRPr>
          </a:p>
          <a:p>
            <a:pPr marL="257040" indent="-255240" algn="ctr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Like writing papers in “Notepad.”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marL="257040" indent="-255240" algn="ctr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Can only write unformatted text.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4743360" y="990720"/>
            <a:ext cx="4099320" cy="3140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algn="ctr">
              <a:lnSpc>
                <a:spcPct val="100000"/>
              </a:lnSpc>
              <a:spcBef>
                <a:spcPts val="499"/>
              </a:spcBef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HTML / CSS</a:t>
            </a:r>
            <a:endParaRPr b="0" lang="en-US" sz="24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Like writing papers in Microsoft Word.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Can format text, page settings, alignment, etc. based on “highlighting” and menu options.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1" name="image21.png" descr=""/>
          <p:cNvPicPr/>
          <p:nvPr/>
        </p:nvPicPr>
        <p:blipFill>
          <a:blip r:embed="rId1"/>
          <a:stretch/>
        </p:blipFill>
        <p:spPr>
          <a:xfrm>
            <a:off x="1603800" y="4449600"/>
            <a:ext cx="1674720" cy="1674720"/>
          </a:xfrm>
          <a:prstGeom prst="rect">
            <a:avLst/>
          </a:prstGeom>
          <a:ln w="12600">
            <a:noFill/>
          </a:ln>
        </p:spPr>
      </p:pic>
      <p:pic>
        <p:nvPicPr>
          <p:cNvPr id="432" name="image22.png" descr=""/>
          <p:cNvPicPr/>
          <p:nvPr/>
        </p:nvPicPr>
        <p:blipFill>
          <a:blip r:embed="rId2"/>
          <a:stretch/>
        </p:blipFill>
        <p:spPr>
          <a:xfrm>
            <a:off x="6194880" y="4602240"/>
            <a:ext cx="1473840" cy="144720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Basic HTML Page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4" name="snippet.jpeg" descr=""/>
          <p:cNvPicPr/>
          <p:nvPr/>
        </p:nvPicPr>
        <p:blipFill>
          <a:blip r:embed="rId1"/>
          <a:stretch/>
        </p:blipFill>
        <p:spPr>
          <a:xfrm>
            <a:off x="11591280" y="-707760"/>
            <a:ext cx="9142200" cy="5274360"/>
          </a:xfrm>
          <a:prstGeom prst="rect">
            <a:avLst/>
          </a:prstGeom>
          <a:ln w="12600">
            <a:noFill/>
          </a:ln>
        </p:spPr>
      </p:pic>
      <p:pic>
        <p:nvPicPr>
          <p:cNvPr id="435" name="snippet.jpeg" descr=""/>
          <p:cNvPicPr/>
          <p:nvPr/>
        </p:nvPicPr>
        <p:blipFill>
          <a:blip r:embed="rId2"/>
          <a:stretch/>
        </p:blipFill>
        <p:spPr>
          <a:xfrm>
            <a:off x="889920" y="925920"/>
            <a:ext cx="7362000" cy="500436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Basic HTML Page - Result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7" name="image24.png" descr=""/>
          <p:cNvPicPr/>
          <p:nvPr/>
        </p:nvPicPr>
        <p:blipFill>
          <a:blip r:embed="rId1"/>
          <a:stretch/>
        </p:blipFill>
        <p:spPr>
          <a:xfrm>
            <a:off x="909720" y="838080"/>
            <a:ext cx="7322760" cy="538920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transition spd="slow">
    <p:dissolve/>
  </p:transition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Basic HTML Page - Result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9" name="image24.png" descr=""/>
          <p:cNvPicPr/>
          <p:nvPr/>
        </p:nvPicPr>
        <p:blipFill>
          <a:blip r:embed="rId1"/>
          <a:stretch/>
        </p:blipFill>
        <p:spPr>
          <a:xfrm>
            <a:off x="909720" y="838080"/>
            <a:ext cx="7322760" cy="538920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440" name="CustomShape 2"/>
          <p:cNvSpPr/>
          <p:nvPr/>
        </p:nvSpPr>
        <p:spPr>
          <a:xfrm>
            <a:off x="3589920" y="4572000"/>
            <a:ext cx="4288320" cy="820800"/>
          </a:xfrm>
          <a:prstGeom prst="rect">
            <a:avLst/>
          </a:prstGeom>
          <a:solidFill>
            <a:srgbClr val="c00000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Arial"/>
                <a:ea typeface="Arial"/>
              </a:rPr>
              <a:t>Hella Boring…</a:t>
            </a:r>
            <a:endParaRPr b="0" lang="en-US" sz="4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90600" y="2953440"/>
            <a:ext cx="8227800" cy="87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Today’s Class!</a:t>
            </a:r>
            <a:endParaRPr b="0" lang="en-US" sz="41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Enter CSS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42" name="image25.png" descr=""/>
          <p:cNvPicPr/>
          <p:nvPr/>
        </p:nvPicPr>
        <p:blipFill>
          <a:blip r:embed="rId1"/>
          <a:stretch/>
        </p:blipFill>
        <p:spPr>
          <a:xfrm>
            <a:off x="0" y="762120"/>
            <a:ext cx="4722480" cy="4951440"/>
          </a:xfrm>
          <a:prstGeom prst="rect">
            <a:avLst/>
          </a:prstGeom>
          <a:ln w="12600">
            <a:noFill/>
          </a:ln>
        </p:spPr>
      </p:pic>
      <p:pic>
        <p:nvPicPr>
          <p:cNvPr id="443" name="image26.png" descr=""/>
          <p:cNvPicPr/>
          <p:nvPr/>
        </p:nvPicPr>
        <p:blipFill>
          <a:blip r:embed="rId2"/>
          <a:stretch/>
        </p:blipFill>
        <p:spPr>
          <a:xfrm>
            <a:off x="4276080" y="762120"/>
            <a:ext cx="4853160" cy="49514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Enter CSS - Result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45" name="image27.png" descr=""/>
          <p:cNvPicPr/>
          <p:nvPr/>
        </p:nvPicPr>
        <p:blipFill>
          <a:blip r:embed="rId1"/>
          <a:stretch/>
        </p:blipFill>
        <p:spPr>
          <a:xfrm>
            <a:off x="1447920" y="762120"/>
            <a:ext cx="6779880" cy="557928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transition spd="slow">
    <p:dissolve/>
  </p:transition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CSS Syntax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457200" y="828000"/>
            <a:ext cx="8151480" cy="243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CSS works by hooking onto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selectors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added into HTML using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classes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identifiers.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Once hooked, we apply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styles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those HTML elements using CSS.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448" name="image28.png" descr=""/>
          <p:cNvPicPr/>
          <p:nvPr/>
        </p:nvPicPr>
        <p:blipFill>
          <a:blip r:embed="rId1"/>
          <a:stretch/>
        </p:blipFill>
        <p:spPr>
          <a:xfrm>
            <a:off x="361440" y="2629800"/>
            <a:ext cx="8407800" cy="2881440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transition spd="slow">
    <p:dissolve/>
  </p:transition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CSS Example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57200" y="861840"/>
            <a:ext cx="8151480" cy="425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In the below example the “Header” would be turned blue and MUCH larger because of the CSS.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b="0" lang="en-US" sz="12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We can incorporate an element’s class or ID to apply a CSS style to a particular part of the document. </a:t>
            </a:r>
            <a:endParaRPr b="0" lang="en-US" sz="1200" spc="-1" strike="noStrike">
              <a:latin typeface="Arial"/>
            </a:endParaRPr>
          </a:p>
          <a:p>
            <a:pPr lvl="1" marL="479160" indent="-182520">
              <a:lnSpc>
                <a:spcPct val="80000"/>
              </a:lnSpc>
              <a:spcBef>
                <a:spcPts val="20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Just remember to include the necessary symbol before the CSS: “.” for class, “#” for ID.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Example (HTML):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&lt;p </a:t>
            </a:r>
            <a:r>
              <a:rPr b="1" lang="en-US" sz="1800" spc="-1" strike="noStrike">
                <a:solidFill>
                  <a:srgbClr val="00b0f0"/>
                </a:solidFill>
                <a:latin typeface="Arial"/>
                <a:ea typeface="Arial"/>
              </a:rPr>
              <a:t>class=“bigBlue”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&gt;Header&lt;/p&gt;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b="1" lang="en-US" sz="1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Example (CSS):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.bigBlue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font-size: 100px;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color: blue;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}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Key CSS Attributes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457200" y="783720"/>
            <a:ext cx="8151480" cy="4500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>
              <a:lnSpc>
                <a:spcPct val="80000"/>
              </a:lnSpc>
              <a:spcBef>
                <a:spcPts val="300"/>
              </a:spcBef>
            </a:pPr>
            <a:r>
              <a:rPr b="1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Font / Color:</a:t>
            </a:r>
            <a:endParaRPr b="0" lang="en-US" sz="15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color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: Sets color of text.</a:t>
            </a:r>
            <a:endParaRPr b="0" lang="en-US" sz="15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font-size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: Sets size of the font.</a:t>
            </a:r>
            <a:endParaRPr b="0" lang="en-US" sz="15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font-style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: Sets italics.</a:t>
            </a:r>
            <a:endParaRPr b="0" lang="en-US" sz="15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font-weight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: Sets bold.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b="1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Alignment / Spacing:</a:t>
            </a:r>
            <a:endParaRPr b="0" lang="en-US" sz="15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padding (top/right/bottom/left):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Adds space between element and its own border.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b="0" lang="en-US" sz="15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margin (top/right/bottom/left):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Adds space between element and surrounding elements.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b="0" lang="en-US" sz="15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float: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Forces elements to the sides, centers, or tops.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300"/>
              </a:spcBef>
            </a:pPr>
            <a:r>
              <a:rPr b="1" lang="en-US" sz="15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Background: </a:t>
            </a:r>
            <a:endParaRPr b="0" lang="en-US" sz="15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background-color: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sets background color.</a:t>
            </a:r>
            <a:endParaRPr b="0" lang="en-US" sz="1500" spc="-1" strike="noStrike">
              <a:latin typeface="Arial"/>
            </a:endParaRPr>
          </a:p>
          <a:p>
            <a:pPr marL="221040" indent="-219240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background-image: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sets background image.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80000"/>
              </a:lnSpc>
              <a:spcBef>
                <a:spcPts val="400"/>
              </a:spcBef>
            </a:pPr>
            <a:endParaRPr b="0" lang="en-US" sz="15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Powerful Duo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443520" y="1981080"/>
            <a:ext cx="8227800" cy="966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Believe it or not, HTML / CSS is all you need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to develop a vivid, full-blown website. 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INSTRUCTOR DEMO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304920" y="1447920"/>
            <a:ext cx="8532720" cy="3427200"/>
          </a:xfrm>
          <a:prstGeom prst="rect">
            <a:avLst/>
          </a:prstGeom>
          <a:noFill/>
          <a:ln>
            <a:solidFill>
              <a:srgbClr val="5b9bd5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Instructor: Demo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(quickexample_internalcss.html | 2-BasicCSS) 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-11880" y="689760"/>
            <a:ext cx="9154080" cy="562464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3"/>
          <p:cNvSpPr/>
          <p:nvPr/>
        </p:nvSpPr>
        <p:spPr>
          <a:xfrm>
            <a:off x="304920" y="914400"/>
            <a:ext cx="8685000" cy="2649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 this activity, you’ll upgrade your previous HTML bio-page using CSS style rules. Once you’re done, commit and push up your changes to GitHub.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We’ll send you additional instructions via Slack.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2590920" y="124920"/>
            <a:ext cx="639900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Activity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3-HTML_CSS_Layout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|  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20 min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2" name="image29.png" descr=""/>
          <p:cNvPicPr/>
          <p:nvPr/>
        </p:nvPicPr>
        <p:blipFill>
          <a:blip r:embed="rId1"/>
          <a:stretch/>
        </p:blipFill>
        <p:spPr>
          <a:xfrm>
            <a:off x="304920" y="914400"/>
            <a:ext cx="8453880" cy="32749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Video Walkthrough!!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4" name="image30.png" descr=""/>
          <p:cNvPicPr/>
          <p:nvPr/>
        </p:nvPicPr>
        <p:blipFill>
          <a:blip r:embed="rId1"/>
          <a:stretch/>
        </p:blipFill>
        <p:spPr>
          <a:xfrm>
            <a:off x="457200" y="838080"/>
            <a:ext cx="8227800" cy="4751280"/>
          </a:xfrm>
          <a:prstGeom prst="rect">
            <a:avLst/>
          </a:prstGeom>
          <a:ln w="12600">
            <a:noFill/>
          </a:ln>
        </p:spPr>
      </p:pic>
      <p:sp>
        <p:nvSpPr>
          <p:cNvPr id="465" name="CustomShape 2"/>
          <p:cNvSpPr/>
          <p:nvPr/>
        </p:nvSpPr>
        <p:spPr>
          <a:xfrm>
            <a:off x="457200" y="5638680"/>
            <a:ext cx="8227800" cy="364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2"/>
              </a:rPr>
              <a:t>https://www.youtube.com/watch?v=kMBinXTCrXI&amp;list=PLgJ8UgkiorCnMLsUevoQRxH8t9bt7ne14&amp;index=2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Today’s Objectives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98280" y="1066680"/>
            <a:ext cx="8945280" cy="3746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Students will understand the importance of Git Version Control and of how to use it.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Students will create GitHub Repositories, push code into them, and share with class.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Students will make more HTML documents.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Students will learn to properly use basic HTML tags.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Students will implement basic CSS styling to HTML documents.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Still a Bit Confused?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380880" y="914400"/>
            <a:ext cx="7999200" cy="5850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Remember! We’ve got video guides for key activities like that last one.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If you feel like you are EVER falling behind, use those online walkthroughs to help catch back up. They are made to be easy to understand.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Still having trouble? Shoot your instructor or one of your TAs a message!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700" spc="-1" strike="noStrike">
                <a:solidFill>
                  <a:srgbClr val="000000"/>
                </a:solidFill>
                <a:latin typeface="Calibri"/>
                <a:ea typeface="Calibri"/>
              </a:rPr>
              <a:t>We are here to help you out in whatever way we can! 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468" name="image30.png" descr=""/>
          <p:cNvPicPr/>
          <p:nvPr/>
        </p:nvPicPr>
        <p:blipFill>
          <a:blip r:embed="rId1"/>
          <a:stretch/>
        </p:blipFill>
        <p:spPr>
          <a:xfrm>
            <a:off x="2086560" y="1543320"/>
            <a:ext cx="4478760" cy="25862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390600" y="2953440"/>
            <a:ext cx="8227800" cy="87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Recap + Questions</a:t>
            </a:r>
            <a:endParaRPr b="0" lang="en-US" sz="41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304920" y="0"/>
            <a:ext cx="5468760" cy="65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Know Thyself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304920" y="1066680"/>
            <a:ext cx="8739000" cy="3871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If you are a </a:t>
            </a:r>
            <a:r>
              <a:rPr b="1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complete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beginner to HTML/CSS and Coding:</a:t>
            </a:r>
            <a:endParaRPr b="0" lang="en-US" sz="20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Continue getting comfortable with HTML. 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 able to completely write a basic HTML document (like in last class).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Understand what CSS is, what it’s for, and how it works with HTML.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 able to use Git and GitHub to upload code.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If you’ve had past exposure and felt comfortable with the last lesson:</a:t>
            </a:r>
            <a:endParaRPr b="0" lang="en-US" sz="20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Aim to build up your skills. Clear up any questions or confusions about HTML.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Become knowledgeable about a wider range of HTML and CSS tags.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 able to selectively apply CSS to specific HTML elements.  </a:t>
            </a:r>
            <a:endParaRPr b="0" lang="en-US" sz="1800" spc="-1" strike="noStrike">
              <a:latin typeface="Arial"/>
            </a:endParaRPr>
          </a:p>
          <a:p>
            <a:pPr marL="257040" indent="-255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Be able to use Git and GitHub to upload code.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390600" y="2953440"/>
            <a:ext cx="8227800" cy="870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What / Why Git?</a:t>
            </a:r>
            <a:endParaRPr b="0" lang="en-US" sz="41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Application>LibreOffice/6.0.3.2$Linux_X86_64 LibreOffice_project/00m0$Build-2</Application>
  <Words>2096</Words>
  <Paragraphs>451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2018-06-28T17:55:49Z</dcterms:modified>
  <cp:revision>18</cp:revision>
  <dc:subject/>
  <dc:title>Git’n Pro with HTML/CSS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15.0033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71</vt:i4>
  </property>
</Properties>
</file>